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2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7920-AEF7-4736-B866-A04FD17688DE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63E99-C11D-4F10-857D-7EF447B16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607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7920-AEF7-4736-B866-A04FD17688DE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63E99-C11D-4F10-857D-7EF447B16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716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7920-AEF7-4736-B866-A04FD17688DE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63E99-C11D-4F10-857D-7EF447B16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716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7920-AEF7-4736-B866-A04FD17688DE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63E99-C11D-4F10-857D-7EF447B16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601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7920-AEF7-4736-B866-A04FD17688DE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63E99-C11D-4F10-857D-7EF447B16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191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7920-AEF7-4736-B866-A04FD17688DE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63E99-C11D-4F10-857D-7EF447B16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570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7920-AEF7-4736-B866-A04FD17688DE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63E99-C11D-4F10-857D-7EF447B16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262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7920-AEF7-4736-B866-A04FD17688DE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63E99-C11D-4F10-857D-7EF447B16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736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7920-AEF7-4736-B866-A04FD17688DE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63E99-C11D-4F10-857D-7EF447B16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419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7920-AEF7-4736-B866-A04FD17688DE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63E99-C11D-4F10-857D-7EF447B16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207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7920-AEF7-4736-B866-A04FD17688DE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63E99-C11D-4F10-857D-7EF447B16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393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737920-AEF7-4736-B866-A04FD17688DE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463E99-C11D-4F10-857D-7EF447B16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299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470025"/>
          </a:xfrm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ar-IQ" sz="3600" b="1" dirty="0" smtClean="0"/>
              <a:t>جامعة واسط</a:t>
            </a:r>
            <a:br>
              <a:rPr lang="ar-IQ" sz="3600" b="1" dirty="0" smtClean="0"/>
            </a:br>
            <a:r>
              <a:rPr lang="ar-IQ" sz="3600" b="1" dirty="0" smtClean="0"/>
              <a:t>كلية الادارة والاقتصاد</a:t>
            </a:r>
            <a:br>
              <a:rPr lang="ar-IQ" sz="3600" b="1" dirty="0" smtClean="0"/>
            </a:br>
            <a:r>
              <a:rPr lang="ar-IQ" sz="3600" b="1" dirty="0" smtClean="0"/>
              <a:t> قسم الاحصاء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438400"/>
            <a:ext cx="7772400" cy="2819400"/>
          </a:xfr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ar-IQ" b="1" dirty="0" smtClean="0">
                <a:solidFill>
                  <a:schemeClr val="tx1"/>
                </a:solidFill>
              </a:rPr>
              <a:t>التحليل العددي 1</a:t>
            </a:r>
          </a:p>
          <a:p>
            <a:r>
              <a:rPr lang="ar-IQ" sz="2800" b="1" dirty="0" smtClean="0">
                <a:solidFill>
                  <a:schemeClr val="tx1"/>
                </a:solidFill>
              </a:rPr>
              <a:t>السنة الثالثة</a:t>
            </a:r>
            <a:endParaRPr lang="en-US" sz="2800" b="1" dirty="0" smtClean="0">
              <a:solidFill>
                <a:schemeClr val="tx1"/>
              </a:solidFill>
            </a:endParaRPr>
          </a:p>
          <a:p>
            <a:r>
              <a:rPr lang="ar-IQ" sz="2400" b="1" dirty="0" smtClean="0">
                <a:solidFill>
                  <a:schemeClr val="tx1"/>
                </a:solidFill>
              </a:rPr>
              <a:t>الفصل الاول للعام الدراسي</a:t>
            </a:r>
            <a:endParaRPr lang="en-US" sz="2400" b="1" dirty="0" smtClean="0">
              <a:solidFill>
                <a:schemeClr val="tx1"/>
              </a:solidFill>
            </a:endParaRPr>
          </a:p>
          <a:p>
            <a:r>
              <a:rPr lang="ar-IQ" sz="2400" b="1" dirty="0" smtClean="0">
                <a:solidFill>
                  <a:schemeClr val="tx1"/>
                </a:solidFill>
              </a:rPr>
              <a:t>المحاضرة الأولى</a:t>
            </a:r>
          </a:p>
          <a:p>
            <a:r>
              <a:rPr lang="ar-IQ" b="1" u="sng" dirty="0" smtClean="0">
                <a:solidFill>
                  <a:schemeClr val="tx1"/>
                </a:solidFill>
              </a:rPr>
              <a:t>استاذ المادة: </a:t>
            </a:r>
            <a:r>
              <a:rPr lang="ar-IQ" b="1" u="sng" dirty="0" err="1" smtClean="0">
                <a:solidFill>
                  <a:schemeClr val="tx1"/>
                </a:solidFill>
              </a:rPr>
              <a:t>م.جليل</a:t>
            </a:r>
            <a:r>
              <a:rPr lang="ar-IQ" b="1" u="sng" dirty="0" smtClean="0">
                <a:solidFill>
                  <a:schemeClr val="tx1"/>
                </a:solidFill>
              </a:rPr>
              <a:t> طلب عبدالله</a:t>
            </a:r>
          </a:p>
        </p:txBody>
      </p:sp>
    </p:spTree>
    <p:extLst>
      <p:ext uri="{BB962C8B-B14F-4D97-AF65-F5344CB8AC3E}">
        <p14:creationId xmlns:p14="http://schemas.microsoft.com/office/powerpoint/2010/main" val="244168856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152400" y="74579"/>
                <a:ext cx="8763000" cy="639001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2000" b="1" i="1" u="sng" dirty="0" smtClean="0">
                    <a:solidFill>
                      <a:srgbClr val="FF0000"/>
                    </a:solidFill>
                    <a:latin typeface="Cambria Math"/>
                    <a:ea typeface="Times New Roman"/>
                    <a:cs typeface="Times New Roman"/>
                  </a:rPr>
                  <a:t>Example:-</a:t>
                </a:r>
                <a:endParaRPr lang="en-US" sz="1100" b="1" i="1" u="sng" dirty="0">
                  <a:solidFill>
                    <a:srgbClr val="FF0000"/>
                  </a:solidFill>
                  <a:ea typeface="Calibri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b="1" dirty="0">
                    <a:latin typeface="Cambria Math"/>
                    <a:ea typeface="Times New Roman"/>
                    <a:cs typeface="Times New Roman"/>
                  </a:rPr>
                  <a:t>Let us consider evaluation of exponential  function using first three terms at  x=0.2.</a:t>
                </a:r>
                <a:endParaRPr lang="en-US" sz="1100" b="1" dirty="0">
                  <a:ea typeface="Calibri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  <a:ea typeface="Times New Roman"/>
                            <a:cs typeface="Times New Roman"/>
                          </a:rPr>
                          <m:t>   </m:t>
                        </m:r>
                        <m: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  <m:t>𝒆</m:t>
                        </m:r>
                      </m:e>
                      <m:sup>
                        <m: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  <m:t>𝒙</m:t>
                        </m:r>
                      </m:sup>
                    </m:sSup>
                    <m:r>
                      <a:rPr lang="en-US" b="1" i="1"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</m:oMath>
                </a14:m>
                <a:r>
                  <a:rPr lang="en-US" b="1" dirty="0">
                    <a:latin typeface="Cambria Math"/>
                    <a:ea typeface="Times New Roman"/>
                    <a:cs typeface="Times New Roman"/>
                  </a:rPr>
                  <a:t>1+x+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1" i="1"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sSupPr>
                          <m:e>
                            <m:r>
                              <a:rPr lang="en-US" b="1" i="1">
                                <a:latin typeface="Cambria Math"/>
                                <a:ea typeface="Calibri"/>
                                <a:cs typeface="Times New Roman"/>
                              </a:rPr>
                              <m:t>𝒙</m:t>
                            </m:r>
                          </m:e>
                          <m:sup>
                            <m:r>
                              <a:rPr lang="en-US" b="1" i="1">
                                <a:latin typeface="Cambria Math"/>
                                <a:ea typeface="Calibri"/>
                                <a:cs typeface="Times New Roman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  <m:t>𝟐</m:t>
                        </m:r>
                        <m: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  <m:t>!</m:t>
                        </m:r>
                      </m:den>
                    </m:f>
                    <m:r>
                      <a:rPr lang="en-US" b="1" i="1">
                        <a:latin typeface="Cambria Math"/>
                        <a:ea typeface="Times New Roman"/>
                        <a:cs typeface="Times New Roman"/>
                      </a:rPr>
                      <m:t>+</m:t>
                    </m:r>
                    <m:f>
                      <m:fPr>
                        <m:ctrlP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1" i="1"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sSupPr>
                          <m:e>
                            <m:r>
                              <a:rPr lang="en-US" b="1" i="1">
                                <a:latin typeface="Cambria Math"/>
                                <a:ea typeface="Times New Roman"/>
                                <a:cs typeface="Times New Roman"/>
                              </a:rPr>
                              <m:t>𝒙</m:t>
                            </m:r>
                          </m:e>
                          <m:sup>
                            <m:r>
                              <a:rPr lang="en-US" b="1" i="1">
                                <a:latin typeface="Cambria Math"/>
                                <a:ea typeface="Times New Roman"/>
                                <a:cs typeface="Times New Roman"/>
                              </a:rPr>
                              <m:t>𝟑</m:t>
                            </m:r>
                          </m:sup>
                        </m:sSup>
                      </m:num>
                      <m:den>
                        <m: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  <m:t>𝟑</m:t>
                        </m:r>
                        <m: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  <m:t>!</m:t>
                        </m:r>
                      </m:den>
                    </m:f>
                    <m:r>
                      <a:rPr lang="en-US" b="1" i="1">
                        <a:latin typeface="Cambria Math"/>
                        <a:ea typeface="Times New Roman"/>
                        <a:cs typeface="Times New Roman"/>
                      </a:rPr>
                      <m:t>+</m:t>
                    </m:r>
                    <m:f>
                      <m:fPr>
                        <m:ctrlP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1" i="1"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sSupPr>
                          <m:e>
                            <m:r>
                              <a:rPr lang="en-US" b="1" i="1">
                                <a:latin typeface="Cambria Math"/>
                                <a:ea typeface="Times New Roman"/>
                                <a:cs typeface="Times New Roman"/>
                              </a:rPr>
                              <m:t>𝒙</m:t>
                            </m:r>
                          </m:e>
                          <m:sup>
                            <m:r>
                              <a:rPr lang="en-US" b="1" i="1">
                                <a:latin typeface="Cambria Math"/>
                                <a:ea typeface="Times New Roman"/>
                                <a:cs typeface="Times New Roman"/>
                              </a:rPr>
                              <m:t>𝟒</m:t>
                            </m:r>
                          </m:sup>
                        </m:sSup>
                      </m:num>
                      <m:den>
                        <m: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  <m:t>𝟒</m:t>
                        </m:r>
                        <m: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  <m:t>!</m:t>
                        </m:r>
                      </m:den>
                    </m:f>
                    <m:r>
                      <a:rPr lang="en-US" b="1" i="1">
                        <a:latin typeface="Cambria Math"/>
                        <a:ea typeface="Times New Roman"/>
                        <a:cs typeface="Times New Roman"/>
                      </a:rPr>
                      <m:t>+</m:t>
                    </m:r>
                    <m:f>
                      <m:fPr>
                        <m:ctrlP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1" i="1"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sSupPr>
                          <m:e>
                            <m:r>
                              <a:rPr lang="en-US" b="1" i="1">
                                <a:latin typeface="Cambria Math"/>
                                <a:ea typeface="Times New Roman"/>
                                <a:cs typeface="Times New Roman"/>
                              </a:rPr>
                              <m:t>𝒙</m:t>
                            </m:r>
                          </m:e>
                          <m:sup>
                            <m:r>
                              <a:rPr lang="en-US" b="1" i="1">
                                <a:latin typeface="Cambria Math"/>
                                <a:ea typeface="Times New Roman"/>
                                <a:cs typeface="Times New Roman"/>
                              </a:rPr>
                              <m:t>𝟓</m:t>
                            </m:r>
                          </m:sup>
                        </m:sSup>
                      </m:num>
                      <m:den>
                        <m: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  <m:t>𝟓</m:t>
                        </m:r>
                        <m: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  <m:t>!</m:t>
                        </m:r>
                      </m:den>
                    </m:f>
                    <m:r>
                      <a:rPr lang="en-US" b="1" i="1">
                        <a:latin typeface="Cambria Math"/>
                        <a:ea typeface="Times New Roman"/>
                        <a:cs typeface="Times New Roman"/>
                      </a:rPr>
                      <m:t>+…</m:t>
                    </m:r>
                  </m:oMath>
                </a14:m>
                <a:endParaRPr lang="en-US" sz="1100" b="1" dirty="0">
                  <a:ea typeface="Calibri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  <a:ea typeface="Times New Roman"/>
                            <a:cs typeface="Times New Roman"/>
                          </a:rPr>
                          <m:t>    </m:t>
                        </m:r>
                        <m: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  <m:t>𝒆</m:t>
                        </m:r>
                      </m:e>
                      <m:sup>
                        <m: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  <m:t>𝒙</m:t>
                        </m:r>
                      </m:sup>
                    </m:sSup>
                    <m:r>
                      <a:rPr lang="en-US" b="1" i="1">
                        <a:latin typeface="Cambria Math"/>
                        <a:ea typeface="Times New Roman"/>
                        <a:cs typeface="Times New Roman"/>
                      </a:rPr>
                      <m:t>≅</m:t>
                    </m:r>
                  </m:oMath>
                </a14:m>
                <a:r>
                  <a:rPr lang="en-US" b="1" dirty="0">
                    <a:latin typeface="Cambria Math"/>
                    <a:ea typeface="Times New Roman"/>
                    <a:cs typeface="Times New Roman"/>
                  </a:rPr>
                  <a:t>1+x+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1" i="1"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sSupPr>
                          <m:e>
                            <m:r>
                              <a:rPr lang="en-US" b="1" i="1">
                                <a:latin typeface="Cambria Math"/>
                                <a:ea typeface="Calibri"/>
                                <a:cs typeface="Times New Roman"/>
                              </a:rPr>
                              <m:t>𝒙</m:t>
                            </m:r>
                          </m:e>
                          <m:sup>
                            <m:r>
                              <a:rPr lang="en-US" b="1" i="1">
                                <a:latin typeface="Cambria Math"/>
                                <a:ea typeface="Calibri"/>
                                <a:cs typeface="Times New Roman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  <m:t>𝟐</m:t>
                        </m:r>
                        <m: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  <m:t>!</m:t>
                        </m:r>
                      </m:den>
                    </m:f>
                  </m:oMath>
                </a14:m>
                <a:endParaRPr lang="en-US" sz="1100" b="1" dirty="0">
                  <a:ea typeface="Calibri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ar-IQ" b="1" dirty="0">
                    <a:latin typeface="Cambria Math"/>
                    <a:ea typeface="Times New Roman"/>
                    <a:cs typeface="Times New Roman"/>
                  </a:rPr>
                  <a:t> </a:t>
                </a:r>
                <a:endParaRPr lang="en-US" sz="1100" b="1" dirty="0">
                  <a:ea typeface="Calibri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b="1" dirty="0" smtClean="0">
                    <a:latin typeface="Cambria Math"/>
                    <a:ea typeface="Times New Roman"/>
                    <a:cs typeface="Times New Roman"/>
                  </a:rPr>
                  <a:t>     If    x=0.2</a:t>
                </a:r>
                <a:endParaRPr lang="en-US" sz="1100" b="1" dirty="0">
                  <a:ea typeface="Calibri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  <a:ea typeface="Times New Roman"/>
                            <a:cs typeface="Times New Roman"/>
                          </a:rPr>
                          <m:t>     </m:t>
                        </m:r>
                        <m: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  <m:t>𝒆</m:t>
                        </m:r>
                      </m:e>
                      <m:sup>
                        <m: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  <m:t>𝟎</m:t>
                        </m:r>
                        <m: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  <m:t>.</m:t>
                        </m:r>
                        <m: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  <m:t>𝟐</m:t>
                        </m:r>
                      </m:sup>
                    </m:sSup>
                    <m:r>
                      <a:rPr lang="en-US" b="1" i="1"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</m:oMath>
                </a14:m>
                <a:r>
                  <a:rPr lang="en-US" b="1" dirty="0">
                    <a:latin typeface="Cambria Math"/>
                    <a:ea typeface="Times New Roman"/>
                    <a:cs typeface="Times New Roman"/>
                  </a:rPr>
                  <a:t>1+0.2+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  <m:t>𝟎</m:t>
                        </m:r>
                        <m: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  <m:t>.</m:t>
                        </m:r>
                        <m: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  <m:t>𝟎𝟒</m:t>
                        </m:r>
                      </m:num>
                      <m:den>
                        <m: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b="1" dirty="0">
                    <a:latin typeface="Cambria Math"/>
                    <a:ea typeface="Times New Roman"/>
                    <a:cs typeface="Times New Roman"/>
                  </a:rPr>
                  <a:t>=1.22</a:t>
                </a:r>
                <a:endParaRPr lang="en-US" sz="1100" b="1" dirty="0">
                  <a:ea typeface="Calibri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b="1" dirty="0" smtClean="0">
                    <a:latin typeface="Cambria Math"/>
                    <a:ea typeface="Times New Roman"/>
                    <a:cs typeface="Times New Roman"/>
                  </a:rPr>
                  <a:t>      The </a:t>
                </a:r>
                <a:r>
                  <a:rPr lang="en-US" b="1" dirty="0">
                    <a:latin typeface="Cambria Math"/>
                    <a:ea typeface="Times New Roman"/>
                    <a:cs typeface="Times New Roman"/>
                  </a:rPr>
                  <a:t>truncation Error =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limLoc m:val="undOvr"/>
                        <m:ctrlP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naryPr>
                      <m:sub>
                        <m: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  <m:t>𝒊</m:t>
                        </m:r>
                        <m: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  <m:t>=</m:t>
                        </m:r>
                        <m: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  <m:t>𝟑</m:t>
                        </m:r>
                      </m:sub>
                      <m:sup>
                        <m: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  <m:t>∞</m:t>
                        </m:r>
                      </m:sup>
                      <m:e>
                        <m:f>
                          <m:fPr>
                            <m:ctrlPr>
                              <a:rPr lang="en-US" b="1" i="1"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b="1" i="1"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</m:ctrlPr>
                              </m:sSupPr>
                              <m:e>
                                <m:r>
                                  <a:rPr lang="en-US" b="1" i="1"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b="1" i="1"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𝒊</m:t>
                                </m:r>
                              </m:sup>
                            </m:sSup>
                          </m:num>
                          <m:den>
                            <m:r>
                              <a:rPr lang="en-US" b="1" i="1">
                                <a:latin typeface="Cambria Math"/>
                                <a:ea typeface="Times New Roman"/>
                                <a:cs typeface="Times New Roman"/>
                              </a:rPr>
                              <m:t>𝒊</m:t>
                            </m:r>
                            <m:r>
                              <a:rPr lang="en-US" b="1" i="1">
                                <a:latin typeface="Cambria Math"/>
                                <a:ea typeface="Times New Roman"/>
                                <a:cs typeface="Times New Roman"/>
                              </a:rPr>
                              <m:t>!</m:t>
                            </m:r>
                          </m:den>
                        </m:f>
                      </m:e>
                    </m:nary>
                    <m:r>
                      <a:rPr lang="en-US" b="1" i="1"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1" i="1"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sSupPr>
                          <m:e>
                            <m:r>
                              <a:rPr lang="en-US" b="1" i="1">
                                <a:latin typeface="Cambria Math"/>
                                <a:ea typeface="Times New Roman"/>
                                <a:cs typeface="Times New Roman"/>
                              </a:rPr>
                              <m:t>𝒙</m:t>
                            </m:r>
                          </m:e>
                          <m:sup>
                            <m:r>
                              <a:rPr lang="en-US" b="1" i="1">
                                <a:latin typeface="Cambria Math"/>
                                <a:ea typeface="Times New Roman"/>
                                <a:cs typeface="Times New Roman"/>
                              </a:rPr>
                              <m:t>𝟑</m:t>
                            </m:r>
                          </m:sup>
                        </m:sSup>
                      </m:num>
                      <m:den>
                        <m: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  <m:t>𝟑</m:t>
                        </m:r>
                        <m: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  <m:t>!</m:t>
                        </m:r>
                      </m:den>
                    </m:f>
                    <m:r>
                      <a:rPr lang="en-US" b="1" i="1">
                        <a:latin typeface="Cambria Math"/>
                        <a:ea typeface="Times New Roman"/>
                        <a:cs typeface="Times New Roman"/>
                      </a:rPr>
                      <m:t>+</m:t>
                    </m:r>
                  </m:oMath>
                </a14:m>
                <a:r>
                  <a:rPr lang="en-US" b="1" dirty="0">
                    <a:latin typeface="Cambria Math"/>
                    <a:ea typeface="Times New Roman"/>
                    <a:cs typeface="Times New Roman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1" i="1"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sSupPr>
                          <m:e>
                            <m:r>
                              <a:rPr lang="en-US" b="1" i="1">
                                <a:latin typeface="Cambria Math"/>
                                <a:ea typeface="Times New Roman"/>
                                <a:cs typeface="Times New Roman"/>
                              </a:rPr>
                              <m:t>𝒙</m:t>
                            </m:r>
                          </m:e>
                          <m:sup>
                            <m:r>
                              <a:rPr lang="en-US" b="1" i="1">
                                <a:latin typeface="Cambria Math"/>
                                <a:ea typeface="Times New Roman"/>
                                <a:cs typeface="Times New Roman"/>
                              </a:rPr>
                              <m:t>𝟒</m:t>
                            </m:r>
                          </m:sup>
                        </m:sSup>
                      </m:num>
                      <m:den>
                        <m: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  <m:t>𝟒</m:t>
                        </m:r>
                        <m: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  <m:t>!</m:t>
                        </m:r>
                      </m:den>
                    </m:f>
                    <m:r>
                      <a:rPr lang="en-US" b="1" i="1">
                        <a:latin typeface="Cambria Math"/>
                        <a:ea typeface="Times New Roman"/>
                        <a:cs typeface="Times New Roman"/>
                      </a:rPr>
                      <m:t>+</m:t>
                    </m:r>
                    <m:f>
                      <m:fPr>
                        <m:ctrlP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1" i="1"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sSupPr>
                          <m:e>
                            <m:r>
                              <a:rPr lang="en-US" b="1" i="1">
                                <a:latin typeface="Cambria Math"/>
                                <a:ea typeface="Times New Roman"/>
                                <a:cs typeface="Times New Roman"/>
                              </a:rPr>
                              <m:t>𝒙</m:t>
                            </m:r>
                          </m:e>
                          <m:sup>
                            <m:r>
                              <a:rPr lang="en-US" b="1" i="1">
                                <a:latin typeface="Cambria Math"/>
                                <a:ea typeface="Times New Roman"/>
                                <a:cs typeface="Times New Roman"/>
                              </a:rPr>
                              <m:t>𝟓</m:t>
                            </m:r>
                          </m:sup>
                        </m:sSup>
                      </m:num>
                      <m:den>
                        <m: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  <m:t>𝟓</m:t>
                        </m:r>
                        <m: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  <m:t>!</m:t>
                        </m:r>
                      </m:den>
                    </m:f>
                    <m:r>
                      <a:rPr lang="en-US" b="1" i="1">
                        <a:latin typeface="Cambria Math"/>
                        <a:ea typeface="Times New Roman"/>
                        <a:cs typeface="Times New Roman"/>
                      </a:rPr>
                      <m:t>+</m:t>
                    </m:r>
                    <m:f>
                      <m:fPr>
                        <m:ctrlP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1" i="1"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sSupPr>
                          <m:e>
                            <m:r>
                              <a:rPr lang="en-US" b="1" i="1">
                                <a:latin typeface="Cambria Math"/>
                                <a:ea typeface="Times New Roman"/>
                                <a:cs typeface="Times New Roman"/>
                              </a:rPr>
                              <m:t>𝒙</m:t>
                            </m:r>
                          </m:e>
                          <m:sup>
                            <m:r>
                              <a:rPr lang="en-US" b="1" i="1">
                                <a:latin typeface="Cambria Math"/>
                                <a:ea typeface="Times New Roman"/>
                                <a:cs typeface="Times New Roman"/>
                              </a:rPr>
                              <m:t>𝟔</m:t>
                            </m:r>
                          </m:sup>
                        </m:sSup>
                      </m:num>
                      <m:den>
                        <m: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  <m:t>𝟔</m:t>
                        </m:r>
                        <m: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  <m:t>!</m:t>
                        </m:r>
                      </m:den>
                    </m:f>
                    <m:r>
                      <a:rPr lang="en-US" b="1" i="1">
                        <a:latin typeface="Cambria Math"/>
                        <a:ea typeface="Times New Roman"/>
                        <a:cs typeface="Times New Roman"/>
                      </a:rPr>
                      <m:t>+…</m:t>
                    </m:r>
                  </m:oMath>
                </a14:m>
                <a:endParaRPr lang="en-US" sz="1100" b="1" dirty="0">
                  <a:ea typeface="Calibri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b="1" dirty="0">
                    <a:latin typeface="Cambria Math"/>
                    <a:ea typeface="Times New Roman"/>
                    <a:cs typeface="Times New Roman"/>
                  </a:rPr>
                  <a:t>                                          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  <m:t>𝟎</m:t>
                        </m:r>
                        <m: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  <m:t>.</m:t>
                        </m:r>
                        <m: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  <m:t>𝟎𝟎𝟖</m:t>
                        </m:r>
                      </m:num>
                      <m:den>
                        <m: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  <m:t>𝟔</m:t>
                        </m:r>
                      </m:den>
                    </m:f>
                    <m:r>
                      <a:rPr lang="en-US" b="1" i="1">
                        <a:latin typeface="Cambria Math"/>
                        <a:ea typeface="Times New Roman"/>
                        <a:cs typeface="Times New Roman"/>
                      </a:rPr>
                      <m:t>+</m:t>
                    </m:r>
                    <m:f>
                      <m:fPr>
                        <m:ctrlP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  <m:t>𝟎</m:t>
                        </m:r>
                        <m: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  <m:t>.</m:t>
                        </m:r>
                        <m: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  <m:t>𝟎𝟎𝟏𝟔</m:t>
                        </m:r>
                      </m:num>
                      <m:den>
                        <m: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  <m:t>𝟐𝟒</m:t>
                        </m:r>
                      </m:den>
                    </m:f>
                    <m:r>
                      <a:rPr lang="en-US" b="1" i="1">
                        <a:latin typeface="Cambria Math"/>
                        <a:ea typeface="Times New Roman"/>
                        <a:cs typeface="Times New Roman"/>
                      </a:rPr>
                      <m:t>+…</m:t>
                    </m:r>
                  </m:oMath>
                </a14:m>
                <a:endParaRPr lang="en-US" sz="1100" b="1" dirty="0">
                  <a:ea typeface="Calibri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b="1" dirty="0" smtClean="0">
                    <a:latin typeface="Cambria Math"/>
                    <a:ea typeface="Times New Roman"/>
                    <a:cs typeface="Times New Roman"/>
                  </a:rPr>
                  <a:t>    =</a:t>
                </a:r>
                <a:r>
                  <a:rPr lang="en-US" b="1" dirty="0">
                    <a:latin typeface="Cambria Math"/>
                    <a:ea typeface="Times New Roman"/>
                    <a:cs typeface="Times New Roman"/>
                  </a:rPr>
                  <a:t>0.0013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accPr>
                      <m:e>
                        <m: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  <m:t>𝟑</m:t>
                        </m:r>
                      </m:e>
                    </m:acc>
                  </m:oMath>
                </a14:m>
                <a:r>
                  <a:rPr lang="en-US" b="1" dirty="0">
                    <a:latin typeface="Cambria Math"/>
                    <a:ea typeface="Times New Roman"/>
                    <a:cs typeface="Times New Roman"/>
                  </a:rPr>
                  <a:t>+0.00006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accPr>
                      <m:e>
                        <m: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  <m:t>𝟔</m:t>
                        </m:r>
                      </m:e>
                    </m:acc>
                  </m:oMath>
                </a14:m>
                <a:r>
                  <a:rPr lang="en-US" b="1" dirty="0">
                    <a:latin typeface="Cambria Math"/>
                    <a:ea typeface="Times New Roman"/>
                    <a:cs typeface="Times New Roman"/>
                  </a:rPr>
                  <a:t>+… </a:t>
                </a:r>
                <a:endParaRPr lang="en-US" sz="1100" b="1" dirty="0">
                  <a:ea typeface="Calibri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b="1" dirty="0" smtClean="0">
                    <a:latin typeface="Cambria Math"/>
                    <a:ea typeface="Times New Roman"/>
                    <a:cs typeface="Times New Roman"/>
                  </a:rPr>
                  <a:t>    =</a:t>
                </a:r>
                <a:r>
                  <a:rPr lang="en-US" b="1" dirty="0">
                    <a:latin typeface="Cambria Math"/>
                    <a:ea typeface="Times New Roman"/>
                    <a:cs typeface="Times New Roman"/>
                  </a:rPr>
                  <a:t>0.13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accPr>
                      <m:e>
                        <m: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  <m:t>𝟑</m:t>
                        </m:r>
                      </m:e>
                    </m:acc>
                  </m:oMath>
                </a14:m>
                <a:r>
                  <a:rPr lang="en-US" b="1" dirty="0">
                    <a:latin typeface="Cambria Math"/>
                    <a:ea typeface="Times New Roman"/>
                    <a:cs typeface="Times New Roman"/>
                  </a:rPr>
                  <a:t>*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pPr>
                      <m:e>
                        <m: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  <m:t>𝟏𝟎</m:t>
                        </m:r>
                      </m:e>
                      <m:sup>
                        <m: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  <m:t>−</m:t>
                        </m:r>
                        <m: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  <m:t>𝟐</m:t>
                        </m:r>
                      </m:sup>
                    </m:sSup>
                    <m:r>
                      <a:rPr lang="en-US" b="1" i="1">
                        <a:latin typeface="Cambria Math"/>
                        <a:ea typeface="Times New Roman"/>
                        <a:cs typeface="Times New Roman"/>
                      </a:rPr>
                      <m:t>+</m:t>
                    </m:r>
                    <m:r>
                      <a:rPr lang="en-US" b="1" i="1">
                        <a:latin typeface="Cambria Math"/>
                        <a:ea typeface="Times New Roman"/>
                        <a:cs typeface="Times New Roman"/>
                      </a:rPr>
                      <m:t>𝟎</m:t>
                    </m:r>
                    <m:r>
                      <a:rPr lang="en-US" b="1" i="1">
                        <a:latin typeface="Cambria Math"/>
                        <a:ea typeface="Times New Roman"/>
                        <a:cs typeface="Times New Roman"/>
                      </a:rPr>
                      <m:t>.</m:t>
                    </m:r>
                    <m:r>
                      <a:rPr lang="en-US" b="1" i="1">
                        <a:latin typeface="Cambria Math"/>
                        <a:ea typeface="Times New Roman"/>
                        <a:cs typeface="Times New Roman"/>
                      </a:rPr>
                      <m:t>𝟎𝟎𝟔</m:t>
                    </m:r>
                    <m:acc>
                      <m:accPr>
                        <m:chr m:val="̅"/>
                        <m:ctrlP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accPr>
                      <m:e>
                        <m: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  <m:t>𝟔</m:t>
                        </m:r>
                      </m:e>
                    </m:acc>
                  </m:oMath>
                </a14:m>
                <a:r>
                  <a:rPr lang="en-US" b="1" dirty="0">
                    <a:latin typeface="Cambria Math"/>
                    <a:ea typeface="Times New Roman"/>
                    <a:cs typeface="Times New Roman"/>
                  </a:rPr>
                  <a:t>*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pPr>
                      <m:e>
                        <m: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  <m:t>𝟏𝟎</m:t>
                        </m:r>
                      </m:e>
                      <m:sup>
                        <m: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  <m:t>−</m:t>
                        </m:r>
                        <m: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b="1" dirty="0">
                    <a:latin typeface="Cambria Math"/>
                    <a:ea typeface="Times New Roman"/>
                    <a:cs typeface="Times New Roman"/>
                  </a:rPr>
                  <a:t>+…</a:t>
                </a:r>
                <a:endParaRPr lang="en-US" sz="1100" b="1" dirty="0">
                  <a:ea typeface="Calibri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b="1" dirty="0" smtClean="0">
                    <a:latin typeface="Cambria Math"/>
                    <a:ea typeface="Times New Roman"/>
                    <a:cs typeface="Times New Roman"/>
                  </a:rPr>
                  <a:t>    ∴ </a:t>
                </a:r>
                <a:r>
                  <a:rPr lang="en-US" b="1" dirty="0">
                    <a:latin typeface="Cambria Math"/>
                    <a:ea typeface="Times New Roman"/>
                    <a:cs typeface="Times New Roman"/>
                  </a:rPr>
                  <a:t>Truncation Error≤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pPr>
                      <m:e>
                        <m: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  <m:t>𝟏𝟎</m:t>
                        </m:r>
                      </m:e>
                      <m:sup>
                        <m: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  <m:t>−</m:t>
                        </m:r>
                        <m:r>
                          <a:rPr lang="en-US" b="1" i="1">
                            <a:latin typeface="Cambria Math"/>
                            <a:ea typeface="Times New Roman"/>
                            <a:cs typeface="Times New Roman"/>
                          </a:rPr>
                          <m:t>𝟐</m:t>
                        </m:r>
                      </m:sup>
                    </m:sSup>
                  </m:oMath>
                </a14:m>
                <a:endParaRPr lang="en-US" sz="1050" b="1" dirty="0">
                  <a:ea typeface="Calibri"/>
                  <a:cs typeface="Arial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74579"/>
                <a:ext cx="8763000" cy="6390019"/>
              </a:xfrm>
              <a:prstGeom prst="rect">
                <a:avLst/>
              </a:prstGeom>
              <a:blipFill rotWithShape="1">
                <a:blip r:embed="rId2"/>
                <a:stretch>
                  <a:fillRect l="-695" t="-2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35574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685800" y="838200"/>
                <a:ext cx="6400800" cy="3164649"/>
              </a:xfrm>
              <a:prstGeom prst="rect">
                <a:avLst/>
              </a:prstGeom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2800" b="1" i="1" u="sng" dirty="0" smtClean="0">
                    <a:solidFill>
                      <a:srgbClr val="FF0000"/>
                    </a:solidFill>
                    <a:latin typeface="Cambria Math"/>
                    <a:ea typeface="Times New Roman"/>
                    <a:cs typeface="Times New Roman"/>
                  </a:rPr>
                  <a:t>  Example:-</a:t>
                </a: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endParaRPr lang="en-US" sz="1600" b="1" dirty="0">
                  <a:solidFill>
                    <a:schemeClr val="tx1"/>
                  </a:solidFill>
                  <a:ea typeface="Calibri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2800" b="1" dirty="0" smtClean="0">
                    <a:solidFill>
                      <a:schemeClr val="tx1"/>
                    </a:solidFill>
                    <a:latin typeface="Cambria Math"/>
                    <a:ea typeface="Times New Roman"/>
                    <a:cs typeface="Times New Roman"/>
                  </a:rPr>
                  <a:t>  All </a:t>
                </a:r>
                <a:r>
                  <a:rPr lang="en-US" sz="2800" b="1" dirty="0">
                    <a:solidFill>
                      <a:schemeClr val="tx1"/>
                    </a:solidFill>
                    <a:latin typeface="Cambria Math"/>
                    <a:ea typeface="Times New Roman"/>
                    <a:cs typeface="Times New Roman"/>
                  </a:rPr>
                  <a:t>infinite series</a:t>
                </a:r>
                <a:endParaRPr lang="en-US" sz="1600" b="1" dirty="0">
                  <a:solidFill>
                    <a:schemeClr val="tx1"/>
                  </a:solidFill>
                  <a:ea typeface="Calibri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2800" b="1" dirty="0" smtClean="0">
                    <a:solidFill>
                      <a:schemeClr val="tx1"/>
                    </a:solidFill>
                    <a:latin typeface="Cambria Math"/>
                    <a:ea typeface="Times New Roman"/>
                    <a:cs typeface="Times New Roman"/>
                  </a:rPr>
                  <a:t>  Example</a:t>
                </a:r>
                <a:r>
                  <a:rPr lang="en-US" sz="2800" b="1" dirty="0">
                    <a:solidFill>
                      <a:schemeClr val="tx1"/>
                    </a:solidFill>
                    <a:latin typeface="Cambria Math"/>
                    <a:ea typeface="Times New Roman"/>
                    <a:cs typeface="Times New Roman"/>
                  </a:rPr>
                  <a:t>:-</a:t>
                </a:r>
                <a:endParaRPr lang="en-US" sz="1600" b="1" dirty="0">
                  <a:solidFill>
                    <a:schemeClr val="tx1"/>
                  </a:solidFill>
                  <a:ea typeface="Calibri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>
                            <a:solidFill>
                              <a:schemeClr val="tx1"/>
                            </a:solidFill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solidFill>
                              <a:schemeClr val="tx1"/>
                            </a:solidFill>
                            <a:latin typeface="Cambria Math"/>
                            <a:ea typeface="Times New Roman"/>
                            <a:cs typeface="Times New Roman"/>
                          </a:rPr>
                          <m:t>  </m:t>
                        </m:r>
                        <m:r>
                          <a:rPr lang="en-US" sz="2800" b="1" i="1">
                            <a:solidFill>
                              <a:schemeClr val="tx1"/>
                            </a:solidFill>
                            <a:latin typeface="Cambria Math"/>
                            <a:ea typeface="Times New Roman"/>
                            <a:cs typeface="Times New Roman"/>
                          </a:rPr>
                          <m:t>𝒆</m:t>
                        </m:r>
                      </m:e>
                      <m:sup>
                        <m:r>
                          <a:rPr lang="en-US" sz="2800" b="1" i="1">
                            <a:solidFill>
                              <a:schemeClr val="tx1"/>
                            </a:solidFill>
                            <a:latin typeface="Cambria Math"/>
                            <a:ea typeface="Times New Roman"/>
                            <a:cs typeface="Times New Roman"/>
                          </a:rPr>
                          <m:t>−</m:t>
                        </m:r>
                        <m:r>
                          <a:rPr lang="en-US" sz="2800" b="1" i="1">
                            <a:solidFill>
                              <a:schemeClr val="tx1"/>
                            </a:solidFill>
                            <a:latin typeface="Cambria Math"/>
                            <a:ea typeface="Times New Roman"/>
                            <a:cs typeface="Times New Roman"/>
                          </a:rPr>
                          <m:t>𝒙</m:t>
                        </m:r>
                      </m:sup>
                    </m:sSup>
                  </m:oMath>
                </a14:m>
                <a:r>
                  <a:rPr lang="en-US" sz="2800" b="1" dirty="0">
                    <a:solidFill>
                      <a:schemeClr val="tx1"/>
                    </a:solidFill>
                    <a:latin typeface="Cambria Math"/>
                    <a:ea typeface="Times New Roman"/>
                    <a:cs typeface="Times New Roman"/>
                  </a:rPr>
                  <a:t>=1 –x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chemeClr val="tx1"/>
                            </a:solidFill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800" b="1" i="1">
                                <a:solidFill>
                                  <a:schemeClr val="tx1"/>
                                </a:solidFill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sSupPr>
                          <m:e>
                            <m:r>
                              <a:rPr lang="en-US" sz="2800" b="1" i="1">
                                <a:solidFill>
                                  <a:schemeClr val="tx1"/>
                                </a:solidFill>
                                <a:latin typeface="Cambria Math"/>
                                <a:ea typeface="Times New Roman"/>
                                <a:cs typeface="Times New Roman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800" b="1" i="1">
                                <a:solidFill>
                                  <a:schemeClr val="tx1"/>
                                </a:solidFill>
                                <a:latin typeface="Cambria Math"/>
                                <a:ea typeface="Times New Roman"/>
                                <a:cs typeface="Times New Roman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US" sz="2800" b="1" i="1">
                            <a:solidFill>
                              <a:schemeClr val="tx1"/>
                            </a:solidFill>
                            <a:latin typeface="Cambria Math"/>
                            <a:ea typeface="Times New Roman"/>
                            <a:cs typeface="Times New Roman"/>
                          </a:rPr>
                          <m:t>𝟐</m:t>
                        </m:r>
                        <m:r>
                          <a:rPr lang="en-US" sz="2800" b="1">
                            <a:solidFill>
                              <a:schemeClr val="tx1"/>
                            </a:solidFill>
                            <a:latin typeface="Cambria Math"/>
                            <a:ea typeface="Times New Roman"/>
                            <a:cs typeface="Times New Roman"/>
                          </a:rPr>
                          <m:t>!</m:t>
                        </m:r>
                      </m:den>
                    </m:f>
                    <m:r>
                      <a:rPr lang="en-US" sz="2800" b="1" i="1">
                        <a:solidFill>
                          <a:schemeClr val="tx1"/>
                        </a:solidFill>
                        <a:latin typeface="Cambria Math"/>
                        <a:ea typeface="Times New Roman"/>
                        <a:cs typeface="Times New Roman"/>
                      </a:rPr>
                      <m:t>−</m:t>
                    </m:r>
                    <m:f>
                      <m:fPr>
                        <m:ctrlPr>
                          <a:rPr lang="en-US" sz="2800" b="1" i="1">
                            <a:solidFill>
                              <a:schemeClr val="tx1"/>
                            </a:solidFill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800" b="1" i="1">
                                <a:solidFill>
                                  <a:schemeClr val="tx1"/>
                                </a:solidFill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sSupPr>
                          <m:e>
                            <m:r>
                              <a:rPr lang="en-US" sz="2800" b="1" i="1">
                                <a:solidFill>
                                  <a:schemeClr val="tx1"/>
                                </a:solidFill>
                                <a:latin typeface="Cambria Math"/>
                                <a:ea typeface="Times New Roman"/>
                                <a:cs typeface="Times New Roman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800" b="1" i="1">
                                <a:solidFill>
                                  <a:schemeClr val="tx1"/>
                                </a:solidFill>
                                <a:latin typeface="Cambria Math"/>
                                <a:ea typeface="Times New Roman"/>
                                <a:cs typeface="Times New Roman"/>
                              </a:rPr>
                              <m:t>𝟑</m:t>
                            </m:r>
                          </m:sup>
                        </m:sSup>
                      </m:num>
                      <m:den>
                        <m:r>
                          <a:rPr lang="en-US" sz="2800" b="1" i="1">
                            <a:solidFill>
                              <a:schemeClr val="tx1"/>
                            </a:solidFill>
                            <a:latin typeface="Cambria Math"/>
                            <a:ea typeface="Times New Roman"/>
                            <a:cs typeface="Times New Roman"/>
                          </a:rPr>
                          <m:t>𝟑</m:t>
                        </m:r>
                        <m:r>
                          <a:rPr lang="en-US" sz="2800" b="1">
                            <a:solidFill>
                              <a:schemeClr val="tx1"/>
                            </a:solidFill>
                            <a:latin typeface="Cambria Math"/>
                            <a:ea typeface="Times New Roman"/>
                            <a:cs typeface="Times New Roman"/>
                          </a:rPr>
                          <m:t>!</m:t>
                        </m:r>
                      </m:den>
                    </m:f>
                    <m:r>
                      <a:rPr lang="en-US" sz="2800" b="1">
                        <a:solidFill>
                          <a:schemeClr val="tx1"/>
                        </a:solidFill>
                        <a:latin typeface="Cambria Math"/>
                        <a:ea typeface="Times New Roman"/>
                        <a:cs typeface="Times New Roman"/>
                      </a:rPr>
                      <m:t>+</m:t>
                    </m:r>
                    <m:sSub>
                      <m:sSubPr>
                        <m:ctrlPr>
                          <a:rPr lang="en-US" sz="2800" b="1" i="1">
                            <a:solidFill>
                              <a:schemeClr val="tx1"/>
                            </a:solidFill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sz="2800" b="1" i="1">
                            <a:solidFill>
                              <a:schemeClr val="tx1"/>
                            </a:solidFill>
                            <a:latin typeface="Cambria Math"/>
                            <a:ea typeface="Times New Roman"/>
                            <a:cs typeface="Times New Roman"/>
                          </a:rPr>
                          <m:t>𝑬</m:t>
                        </m:r>
                      </m:e>
                      <m:sub>
                        <m:r>
                          <a:rPr lang="en-US" sz="2800" b="1" i="1">
                            <a:solidFill>
                              <a:schemeClr val="tx1"/>
                            </a:solidFill>
                            <a:latin typeface="Cambria Math"/>
                            <a:ea typeface="Times New Roman"/>
                            <a:cs typeface="Times New Roman"/>
                          </a:rPr>
                          <m:t>𝒕</m:t>
                        </m:r>
                      </m:sub>
                    </m:sSub>
                    <m:r>
                      <a:rPr lang="en-US" sz="2800" b="1">
                        <a:solidFill>
                          <a:schemeClr val="tx1"/>
                        </a:solidFill>
                        <a:latin typeface="Cambria Math"/>
                        <a:ea typeface="Times New Roman"/>
                        <a:cs typeface="Times New Roman"/>
                      </a:rPr>
                      <m:t>(</m:t>
                    </m:r>
                    <m:r>
                      <a:rPr lang="en-US" sz="2800" b="1" i="1">
                        <a:solidFill>
                          <a:schemeClr val="tx1"/>
                        </a:solidFill>
                        <a:latin typeface="Cambria Math"/>
                        <a:ea typeface="Times New Roman"/>
                        <a:cs typeface="Times New Roman"/>
                      </a:rPr>
                      <m:t>𝐱</m:t>
                    </m:r>
                    <m:r>
                      <a:rPr lang="en-US" sz="2800">
                        <a:latin typeface="Cambria Math"/>
                        <a:ea typeface="Times New Roman"/>
                        <a:cs typeface="Times New Roman"/>
                      </a:rPr>
                      <m:t>)</m:t>
                    </m:r>
                  </m:oMath>
                </a14:m>
                <a:endParaRPr lang="en-US" sz="1100" dirty="0">
                  <a:ea typeface="Calibri"/>
                  <a:cs typeface="Arial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838200"/>
                <a:ext cx="6400800" cy="316464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62439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381000"/>
            <a:ext cx="8229600" cy="5967275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en-US" sz="3200" b="1" i="1" u="sng" dirty="0" smtClean="0">
                <a:solidFill>
                  <a:srgbClr val="FF0000"/>
                </a:solidFill>
                <a:latin typeface="Cambria Math"/>
                <a:ea typeface="Times New Roman"/>
                <a:cs typeface="Times New Roman"/>
              </a:rPr>
              <a:t> </a:t>
            </a:r>
            <a:r>
              <a:rPr lang="ar-IQ" sz="3200" b="1" i="1" u="sng" dirty="0" smtClean="0">
                <a:solidFill>
                  <a:srgbClr val="FF0000"/>
                </a:solidFill>
                <a:latin typeface="Cambria Math"/>
                <a:ea typeface="Times New Roman"/>
                <a:cs typeface="Times New Roman"/>
              </a:rPr>
              <a:t>الخطأ </a:t>
            </a:r>
            <a:r>
              <a:rPr lang="ar-IQ" sz="3200" b="1" i="1" u="sng" dirty="0">
                <a:solidFill>
                  <a:srgbClr val="FF0000"/>
                </a:solidFill>
                <a:latin typeface="Cambria Math"/>
                <a:ea typeface="Times New Roman"/>
                <a:cs typeface="Times New Roman"/>
              </a:rPr>
              <a:t>الصلبي </a:t>
            </a:r>
            <a:r>
              <a:rPr lang="en-US" sz="3200" b="1" i="1" u="sng" dirty="0">
                <a:solidFill>
                  <a:srgbClr val="FF0000"/>
                </a:solidFill>
                <a:latin typeface="Cambria Math"/>
                <a:ea typeface="Times New Roman"/>
                <a:cs typeface="Times New Roman"/>
              </a:rPr>
              <a:t>Inherent Error </a:t>
            </a:r>
            <a:endParaRPr lang="en-US" sz="3200" b="1" i="1" u="sng" dirty="0" smtClean="0">
              <a:solidFill>
                <a:srgbClr val="FF0000"/>
              </a:solidFill>
              <a:latin typeface="Cambria Math"/>
              <a:ea typeface="Times New Roman"/>
              <a:cs typeface="Times New Roman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endParaRPr lang="en-US" b="1" dirty="0">
              <a:ea typeface="Calibri"/>
              <a:cs typeface="Arial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en-US" sz="3200" b="1" dirty="0" smtClean="0">
                <a:latin typeface="Cambria Math"/>
                <a:ea typeface="Times New Roman"/>
                <a:cs typeface="Times New Roman"/>
              </a:rPr>
              <a:t> </a:t>
            </a:r>
            <a:r>
              <a:rPr lang="ar-IQ" sz="3200" b="1" dirty="0" smtClean="0">
                <a:latin typeface="Cambria Math"/>
                <a:ea typeface="Times New Roman"/>
                <a:cs typeface="Times New Roman"/>
              </a:rPr>
              <a:t>ان </a:t>
            </a:r>
            <a:r>
              <a:rPr lang="ar-IQ" sz="3200" b="1" dirty="0">
                <a:latin typeface="Cambria Math"/>
                <a:ea typeface="Times New Roman"/>
                <a:cs typeface="Times New Roman"/>
              </a:rPr>
              <a:t>الاخطاء في البيانات الاساسية للمسألة تسمى </a:t>
            </a:r>
            <a:r>
              <a:rPr lang="ar-IQ" sz="3200" b="1" dirty="0" smtClean="0">
                <a:latin typeface="Cambria Math"/>
                <a:ea typeface="Times New Roman"/>
                <a:cs typeface="Times New Roman"/>
              </a:rPr>
              <a:t>بالأخطاء </a:t>
            </a:r>
            <a:r>
              <a:rPr lang="en-US" sz="3200" b="1" dirty="0" smtClean="0">
                <a:latin typeface="Cambria Math"/>
                <a:ea typeface="Times New Roman"/>
                <a:cs typeface="Times New Roman"/>
              </a:rPr>
              <a:t>     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en-US" sz="3200" b="1" dirty="0">
                <a:latin typeface="Cambria Math"/>
                <a:ea typeface="Times New Roman"/>
                <a:cs typeface="Times New Roman"/>
              </a:rPr>
              <a:t> </a:t>
            </a:r>
            <a:r>
              <a:rPr lang="ar-IQ" sz="3200" b="1" dirty="0" smtClean="0">
                <a:latin typeface="Cambria Math"/>
                <a:ea typeface="Times New Roman"/>
                <a:cs typeface="Times New Roman"/>
              </a:rPr>
              <a:t>الصلبية</a:t>
            </a:r>
            <a:r>
              <a:rPr lang="ar-IQ" sz="3200" b="1" dirty="0">
                <a:latin typeface="Cambria Math"/>
                <a:ea typeface="Times New Roman"/>
                <a:cs typeface="Times New Roman"/>
              </a:rPr>
              <a:t>.</a:t>
            </a:r>
            <a:endParaRPr lang="en-US" b="1" dirty="0">
              <a:ea typeface="Calibri"/>
              <a:cs typeface="Arial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en-US" sz="3200" b="1" dirty="0" smtClean="0">
                <a:latin typeface="Cambria Math"/>
                <a:ea typeface="Times New Roman"/>
                <a:cs typeface="Times New Roman"/>
              </a:rPr>
              <a:t> </a:t>
            </a:r>
            <a:r>
              <a:rPr lang="ar-IQ" sz="3200" b="1" dirty="0" smtClean="0">
                <a:latin typeface="Cambria Math"/>
                <a:ea typeface="Times New Roman"/>
                <a:cs typeface="Times New Roman"/>
              </a:rPr>
              <a:t>وبعبارة </a:t>
            </a:r>
            <a:r>
              <a:rPr lang="ar-IQ" sz="3200" b="1" dirty="0">
                <a:latin typeface="Cambria Math"/>
                <a:ea typeface="Times New Roman"/>
                <a:cs typeface="Times New Roman"/>
              </a:rPr>
              <a:t>اخرى</a:t>
            </a:r>
            <a:endParaRPr lang="en-US" b="1" dirty="0">
              <a:ea typeface="Calibri"/>
              <a:cs typeface="Arial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en-US" sz="3200" b="1" dirty="0" smtClean="0">
                <a:latin typeface="Cambria Math"/>
                <a:ea typeface="Times New Roman"/>
                <a:cs typeface="Times New Roman"/>
              </a:rPr>
              <a:t> </a:t>
            </a:r>
            <a:r>
              <a:rPr lang="ar-IQ" sz="3200" b="1" dirty="0" smtClean="0">
                <a:latin typeface="Cambria Math"/>
                <a:ea typeface="Times New Roman"/>
                <a:cs typeface="Times New Roman"/>
              </a:rPr>
              <a:t>يتكون </a:t>
            </a:r>
            <a:r>
              <a:rPr lang="ar-IQ" sz="3200" b="1" dirty="0">
                <a:latin typeface="Cambria Math"/>
                <a:ea typeface="Times New Roman"/>
                <a:cs typeface="Times New Roman"/>
              </a:rPr>
              <a:t>هذا الخطأ عن اجراء العمليات الحسابية باستخدام </a:t>
            </a:r>
            <a:r>
              <a:rPr lang="en-US" sz="3200" b="1" dirty="0" smtClean="0">
                <a:latin typeface="Cambria Math"/>
                <a:ea typeface="Times New Roman"/>
                <a:cs typeface="Times New Roman"/>
              </a:rPr>
              <a:t>  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en-US" sz="3200" b="1" dirty="0">
                <a:latin typeface="Cambria Math"/>
                <a:ea typeface="Times New Roman"/>
                <a:cs typeface="Times New Roman"/>
              </a:rPr>
              <a:t> </a:t>
            </a:r>
            <a:r>
              <a:rPr lang="ar-IQ" sz="3200" b="1" dirty="0" smtClean="0">
                <a:latin typeface="Cambria Math"/>
                <a:ea typeface="Times New Roman"/>
                <a:cs typeface="Times New Roman"/>
              </a:rPr>
              <a:t>الاعداد </a:t>
            </a:r>
            <a:r>
              <a:rPr lang="ar-IQ" sz="3200" b="1" dirty="0">
                <a:latin typeface="Cambria Math"/>
                <a:ea typeface="Times New Roman"/>
                <a:cs typeface="Times New Roman"/>
              </a:rPr>
              <a:t>التقريبية منذ بدأ المسألة. هذا الخطأ يختفي احيانا او </a:t>
            </a:r>
            <a:r>
              <a:rPr lang="en-US" sz="3200" b="1" dirty="0" smtClean="0">
                <a:latin typeface="Cambria Math"/>
                <a:ea typeface="Times New Roman"/>
                <a:cs typeface="Times New Roman"/>
              </a:rPr>
              <a:t>  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en-US" sz="3200" b="1" dirty="0">
                <a:latin typeface="Cambria Math"/>
                <a:ea typeface="Times New Roman"/>
                <a:cs typeface="Times New Roman"/>
              </a:rPr>
              <a:t> </a:t>
            </a:r>
            <a:r>
              <a:rPr lang="ar-IQ" sz="3200" b="1" dirty="0" smtClean="0">
                <a:latin typeface="Cambria Math"/>
                <a:ea typeface="Times New Roman"/>
                <a:cs typeface="Times New Roman"/>
              </a:rPr>
              <a:t>يكون </a:t>
            </a:r>
            <a:r>
              <a:rPr lang="ar-IQ" sz="3200" b="1" dirty="0">
                <a:latin typeface="Cambria Math"/>
                <a:ea typeface="Times New Roman"/>
                <a:cs typeface="Times New Roman"/>
              </a:rPr>
              <a:t>صفرا الى درجة يمكن اهماله ولكن بصورة عامة فان </a:t>
            </a:r>
            <a:r>
              <a:rPr lang="en-US" sz="3200" b="1" dirty="0" smtClean="0">
                <a:latin typeface="Cambria Math"/>
                <a:ea typeface="Times New Roman"/>
                <a:cs typeface="Times New Roman"/>
              </a:rPr>
              <a:t> 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en-US" sz="3200" b="1" dirty="0">
                <a:latin typeface="Cambria Math"/>
                <a:ea typeface="Times New Roman"/>
                <a:cs typeface="Times New Roman"/>
              </a:rPr>
              <a:t> </a:t>
            </a:r>
            <a:r>
              <a:rPr lang="ar-IQ" sz="3200" b="1" dirty="0" smtClean="0">
                <a:latin typeface="Cambria Math"/>
                <a:ea typeface="Times New Roman"/>
                <a:cs typeface="Times New Roman"/>
              </a:rPr>
              <a:t>كافة </a:t>
            </a:r>
            <a:r>
              <a:rPr lang="ar-IQ" sz="3200" b="1" dirty="0">
                <a:latin typeface="Cambria Math"/>
                <a:ea typeface="Times New Roman"/>
                <a:cs typeface="Times New Roman"/>
              </a:rPr>
              <a:t>انواع الاخطاء قد تصاحب عمليات الحل الكامل.</a:t>
            </a:r>
            <a:endParaRPr lang="en-US" b="1" dirty="0"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65950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2779" y="762000"/>
            <a:ext cx="7772400" cy="5405582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en-US" sz="4000" b="1" i="1" u="sng" dirty="0" smtClean="0">
                <a:solidFill>
                  <a:srgbClr val="FF0000"/>
                </a:solidFill>
                <a:ea typeface="Times New Roman"/>
                <a:cs typeface="Times New Roman"/>
              </a:rPr>
              <a:t> </a:t>
            </a:r>
            <a:r>
              <a:rPr lang="ar-IQ" sz="4000" b="1" i="1" u="sng" dirty="0" smtClean="0">
                <a:solidFill>
                  <a:srgbClr val="FF0000"/>
                </a:solidFill>
                <a:ea typeface="Times New Roman"/>
                <a:cs typeface="Times New Roman"/>
              </a:rPr>
              <a:t>الارقام </a:t>
            </a:r>
            <a:r>
              <a:rPr lang="ar-IQ" sz="4000" b="1" i="1" u="sng" dirty="0">
                <a:solidFill>
                  <a:srgbClr val="FF0000"/>
                </a:solidFill>
                <a:ea typeface="Times New Roman"/>
                <a:cs typeface="Times New Roman"/>
              </a:rPr>
              <a:t>المعنوية </a:t>
            </a:r>
            <a:r>
              <a:rPr lang="en-US" sz="4000" b="1" i="1" u="sng" dirty="0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significant </a:t>
            </a:r>
            <a:r>
              <a:rPr lang="en-US" sz="4000" b="1" i="1" u="sng" dirty="0" smtClean="0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digits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endParaRPr lang="en-US" sz="2400" b="1" dirty="0">
              <a:ea typeface="Calibri"/>
              <a:cs typeface="Arial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en-US" sz="4000" b="1" dirty="0" smtClean="0">
                <a:ea typeface="Times New Roman"/>
                <a:cs typeface="Times New Roman"/>
              </a:rPr>
              <a:t> </a:t>
            </a:r>
            <a:r>
              <a:rPr lang="ar-IQ" sz="4000" b="1" dirty="0" smtClean="0">
                <a:ea typeface="Times New Roman"/>
                <a:cs typeface="Times New Roman"/>
              </a:rPr>
              <a:t>الرقم </a:t>
            </a:r>
            <a:r>
              <a:rPr lang="ar-IQ" sz="4000" b="1" dirty="0">
                <a:ea typeface="Times New Roman"/>
                <a:cs typeface="Times New Roman"/>
              </a:rPr>
              <a:t>المعنوي هو اي رقم لا يساوي الصفر </a:t>
            </a:r>
            <a:r>
              <a:rPr lang="en-US" sz="4000" b="1" dirty="0" smtClean="0">
                <a:ea typeface="Times New Roman"/>
                <a:cs typeface="Times New Roman"/>
              </a:rPr>
              <a:t> 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en-US" sz="4000" b="1" dirty="0">
                <a:ea typeface="Times New Roman"/>
                <a:cs typeface="Times New Roman"/>
              </a:rPr>
              <a:t> </a:t>
            </a:r>
            <a:r>
              <a:rPr lang="ar-IQ" sz="4000" b="1" dirty="0" smtClean="0">
                <a:ea typeface="Times New Roman"/>
                <a:cs typeface="Times New Roman"/>
              </a:rPr>
              <a:t>في </a:t>
            </a:r>
            <a:r>
              <a:rPr lang="en-US" sz="4000" b="1" dirty="0" smtClean="0">
                <a:ea typeface="Times New Roman"/>
                <a:cs typeface="Times New Roman"/>
              </a:rPr>
              <a:t> </a:t>
            </a:r>
            <a:r>
              <a:rPr lang="ar-IQ" sz="4000" b="1" dirty="0" smtClean="0">
                <a:ea typeface="Times New Roman"/>
                <a:cs typeface="Times New Roman"/>
              </a:rPr>
              <a:t>حالته </a:t>
            </a:r>
            <a:r>
              <a:rPr lang="ar-IQ" sz="4000" b="1" dirty="0">
                <a:ea typeface="Times New Roman"/>
                <a:cs typeface="Times New Roman"/>
              </a:rPr>
              <a:t>العشرية او اي صفر يقع بين </a:t>
            </a:r>
            <a:r>
              <a:rPr lang="ar-IQ" sz="4000" b="1" dirty="0" smtClean="0">
                <a:ea typeface="Times New Roman"/>
                <a:cs typeface="Times New Roman"/>
              </a:rPr>
              <a:t>رقمين</a:t>
            </a:r>
            <a:r>
              <a:rPr lang="en-US" sz="4000" b="1" dirty="0" smtClean="0">
                <a:ea typeface="Times New Roman"/>
                <a:cs typeface="Times New Roman"/>
              </a:rPr>
              <a:t>  </a:t>
            </a:r>
            <a:r>
              <a:rPr lang="ar-IQ" sz="4000" b="1" dirty="0" smtClean="0">
                <a:ea typeface="Times New Roman"/>
                <a:cs typeface="Times New Roman"/>
              </a:rPr>
              <a:t>معنويين </a:t>
            </a:r>
            <a:r>
              <a:rPr lang="ar-IQ" sz="4000" b="1" dirty="0">
                <a:ea typeface="Times New Roman"/>
                <a:cs typeface="Times New Roman"/>
              </a:rPr>
              <a:t>او يستخدم كحافظ للمكان.</a:t>
            </a:r>
            <a:endParaRPr lang="en-US" sz="2400" b="1" dirty="0">
              <a:ea typeface="Calibri"/>
              <a:cs typeface="Arial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en-US" sz="4000" b="1" dirty="0" smtClean="0">
                <a:ea typeface="Times New Roman"/>
                <a:cs typeface="Times New Roman"/>
              </a:rPr>
              <a:t> </a:t>
            </a:r>
            <a:r>
              <a:rPr lang="ar-IQ" sz="4000" b="1" dirty="0" smtClean="0">
                <a:ea typeface="Times New Roman"/>
                <a:cs typeface="Times New Roman"/>
              </a:rPr>
              <a:t>وكل </a:t>
            </a:r>
            <a:r>
              <a:rPr lang="ar-IQ" sz="4000" b="1" dirty="0">
                <a:ea typeface="Times New Roman"/>
                <a:cs typeface="Times New Roman"/>
              </a:rPr>
              <a:t>الاصفار التي تستخدم لتثبيت </a:t>
            </a:r>
            <a:r>
              <a:rPr lang="ar-IQ" sz="4000" b="1" dirty="0" smtClean="0">
                <a:ea typeface="Times New Roman"/>
                <a:cs typeface="Times New Roman"/>
              </a:rPr>
              <a:t>الموقع</a:t>
            </a:r>
            <a:r>
              <a:rPr lang="en-US" sz="4000" b="1" dirty="0" smtClean="0">
                <a:ea typeface="Times New Roman"/>
                <a:cs typeface="Times New Roman"/>
              </a:rPr>
              <a:t>    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IQ" sz="4000" b="1" dirty="0" smtClean="0">
                <a:ea typeface="Times New Roman"/>
                <a:cs typeface="Times New Roman"/>
              </a:rPr>
              <a:t> العشري </a:t>
            </a:r>
            <a:r>
              <a:rPr lang="ar-IQ" sz="4000" b="1" dirty="0">
                <a:ea typeface="Times New Roman"/>
                <a:cs typeface="Times New Roman"/>
              </a:rPr>
              <a:t>للعدد التقريبي لا تعتبر أرقاما معنوية.</a:t>
            </a:r>
            <a:endParaRPr lang="en-US" sz="2400" b="1" dirty="0"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30649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381000" y="457200"/>
                <a:ext cx="8610600" cy="5207644"/>
              </a:xfrm>
              <a:prstGeom prst="rect">
                <a:avLst/>
              </a:prstGeom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 algn="r" rtl="1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3600" b="1" u="sng" dirty="0" smtClean="0">
                    <a:solidFill>
                      <a:srgbClr val="FF0000"/>
                    </a:solidFill>
                    <a:ea typeface="Times New Roman"/>
                    <a:cs typeface="Times New Roman"/>
                  </a:rPr>
                  <a:t> </a:t>
                </a:r>
                <a:r>
                  <a:rPr lang="ar-IQ" sz="3600" b="1" u="sng" dirty="0" smtClean="0">
                    <a:solidFill>
                      <a:srgbClr val="FF0000"/>
                    </a:solidFill>
                    <a:ea typeface="Times New Roman"/>
                    <a:cs typeface="Times New Roman"/>
                  </a:rPr>
                  <a:t>مثال</a:t>
                </a:r>
                <a:r>
                  <a:rPr lang="ar-IQ" sz="3600" b="1" u="sng" dirty="0">
                    <a:solidFill>
                      <a:srgbClr val="FF0000"/>
                    </a:solidFill>
                    <a:ea typeface="Times New Roman"/>
                    <a:cs typeface="Times New Roman"/>
                  </a:rPr>
                  <a:t>:-  </a:t>
                </a:r>
                <a:endParaRPr lang="en-US" sz="2000" b="1" dirty="0">
                  <a:solidFill>
                    <a:srgbClr val="FF0000"/>
                  </a:solidFill>
                  <a:ea typeface="Calibri"/>
                  <a:cs typeface="Arial"/>
                </a:endParaRPr>
              </a:p>
              <a:p>
                <a:pPr algn="r" rtl="1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3600" b="1" dirty="0" smtClean="0">
                    <a:ea typeface="Times New Roman"/>
                    <a:cs typeface="Times New Roman"/>
                  </a:rPr>
                  <a:t> </a:t>
                </a:r>
                <a:r>
                  <a:rPr lang="ar-IQ" sz="3600" b="1" dirty="0" smtClean="0">
                    <a:ea typeface="Times New Roman"/>
                    <a:cs typeface="Times New Roman"/>
                  </a:rPr>
                  <a:t>في </a:t>
                </a:r>
                <a:r>
                  <a:rPr lang="ar-IQ" sz="3600" b="1" dirty="0">
                    <a:ea typeface="Times New Roman"/>
                    <a:cs typeface="Times New Roman"/>
                  </a:rPr>
                  <a:t>العدد 0.002080 الاصفار الثلاثة الاولى (الى اليسار) </a:t>
                </a:r>
                <a:r>
                  <a:rPr lang="en-US" sz="3600" b="1" dirty="0" smtClean="0">
                    <a:ea typeface="Times New Roman"/>
                    <a:cs typeface="Times New Roman"/>
                  </a:rPr>
                  <a:t>  </a:t>
                </a:r>
                <a:r>
                  <a:rPr lang="ar-IQ" sz="3600" b="1" dirty="0" smtClean="0">
                    <a:ea typeface="Times New Roman"/>
                    <a:cs typeface="Times New Roman"/>
                  </a:rPr>
                  <a:t>ليست </a:t>
                </a:r>
                <a:r>
                  <a:rPr lang="ar-IQ" sz="3600" b="1" dirty="0">
                    <a:ea typeface="Times New Roman"/>
                    <a:cs typeface="Times New Roman"/>
                  </a:rPr>
                  <a:t>معنوية وذلك </a:t>
                </a:r>
                <a:r>
                  <a:rPr lang="ar-IQ" sz="3600" b="1" dirty="0" err="1">
                    <a:ea typeface="Times New Roman"/>
                    <a:cs typeface="Times New Roman"/>
                  </a:rPr>
                  <a:t>لانها</a:t>
                </a:r>
                <a:r>
                  <a:rPr lang="ar-IQ" sz="3600" b="1" dirty="0">
                    <a:ea typeface="Times New Roman"/>
                    <a:cs typeface="Times New Roman"/>
                  </a:rPr>
                  <a:t> تستخدم لتثبيت موقع الفارزة </a:t>
                </a:r>
                <a:r>
                  <a:rPr lang="en-US" sz="3600" b="1" dirty="0" smtClean="0">
                    <a:ea typeface="Times New Roman"/>
                    <a:cs typeface="Times New Roman"/>
                  </a:rPr>
                  <a:t>  </a:t>
                </a:r>
              </a:p>
              <a:p>
                <a:pPr algn="r" rtl="1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3600" b="1" dirty="0">
                    <a:ea typeface="Times New Roman"/>
                    <a:cs typeface="Times New Roman"/>
                  </a:rPr>
                  <a:t> </a:t>
                </a:r>
                <a:r>
                  <a:rPr lang="ar-IQ" sz="3600" b="1" dirty="0" smtClean="0">
                    <a:ea typeface="Times New Roman"/>
                    <a:cs typeface="Times New Roman"/>
                  </a:rPr>
                  <a:t>العشرية </a:t>
                </a:r>
                <a:r>
                  <a:rPr lang="ar-IQ" sz="3600" b="1" dirty="0">
                    <a:ea typeface="Times New Roman"/>
                    <a:cs typeface="Times New Roman"/>
                  </a:rPr>
                  <a:t>فقط وتشير الى القيمة </a:t>
                </a:r>
                <a:r>
                  <a:rPr lang="ar-IQ" sz="3600" b="1" dirty="0" err="1">
                    <a:ea typeface="Times New Roman"/>
                    <a:cs typeface="Times New Roman"/>
                  </a:rPr>
                  <a:t>الموقعية</a:t>
                </a:r>
                <a:r>
                  <a:rPr lang="ar-IQ" sz="3600" b="1" dirty="0">
                    <a:ea typeface="Times New Roman"/>
                    <a:cs typeface="Times New Roman"/>
                  </a:rPr>
                  <a:t> </a:t>
                </a:r>
                <a:r>
                  <a:rPr lang="ar-IQ" sz="3600" b="1" dirty="0" err="1">
                    <a:ea typeface="Times New Roman"/>
                    <a:cs typeface="Times New Roman"/>
                  </a:rPr>
                  <a:t>للارقام</a:t>
                </a:r>
                <a:r>
                  <a:rPr lang="ar-IQ" sz="3600" b="1" dirty="0">
                    <a:ea typeface="Times New Roman"/>
                    <a:cs typeface="Times New Roman"/>
                  </a:rPr>
                  <a:t> الاخرى.</a:t>
                </a:r>
                <a:endParaRPr lang="en-US" sz="2000" b="1" dirty="0">
                  <a:ea typeface="Calibri"/>
                  <a:cs typeface="Arial"/>
                </a:endParaRPr>
              </a:p>
              <a:p>
                <a:pPr algn="r" rtl="1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3600" b="1" dirty="0" smtClean="0">
                    <a:ea typeface="Times New Roman"/>
                    <a:cs typeface="Times New Roman"/>
                  </a:rPr>
                  <a:t> </a:t>
                </a:r>
                <a:r>
                  <a:rPr lang="ar-IQ" sz="3600" b="1" dirty="0" smtClean="0">
                    <a:ea typeface="Times New Roman"/>
                    <a:cs typeface="Times New Roman"/>
                  </a:rPr>
                  <a:t>بينما </a:t>
                </a:r>
                <a:r>
                  <a:rPr lang="ar-IQ" sz="3600" b="1" dirty="0">
                    <a:ea typeface="Times New Roman"/>
                    <a:cs typeface="Times New Roman"/>
                  </a:rPr>
                  <a:t>تعتبر الاصفار الاخرى معنوية لان الصفر الاول يقع </a:t>
                </a:r>
                <a:r>
                  <a:rPr lang="en-US" sz="3600" b="1" dirty="0" smtClean="0">
                    <a:ea typeface="Times New Roman"/>
                    <a:cs typeface="Times New Roman"/>
                  </a:rPr>
                  <a:t> </a:t>
                </a:r>
              </a:p>
              <a:p>
                <a:pPr algn="r" rtl="1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3600" b="1" dirty="0">
                    <a:ea typeface="Times New Roman"/>
                    <a:cs typeface="Times New Roman"/>
                  </a:rPr>
                  <a:t> </a:t>
                </a:r>
                <a:r>
                  <a:rPr lang="ar-IQ" sz="3600" b="1" dirty="0" smtClean="0">
                    <a:ea typeface="Times New Roman"/>
                    <a:cs typeface="Times New Roman"/>
                  </a:rPr>
                  <a:t>بين </a:t>
                </a:r>
                <a:r>
                  <a:rPr lang="ar-IQ" sz="3600" b="1" dirty="0">
                    <a:ea typeface="Times New Roman"/>
                    <a:cs typeface="Times New Roman"/>
                  </a:rPr>
                  <a:t>2 و 8 وهما رقمين معنويين والصفر الثاني للاحتفاظ </a:t>
                </a:r>
                <a:r>
                  <a:rPr lang="en-US" sz="3600" b="1" dirty="0" smtClean="0">
                    <a:ea typeface="Times New Roman"/>
                    <a:cs typeface="Times New Roman"/>
                  </a:rPr>
                  <a:t> </a:t>
                </a:r>
              </a:p>
              <a:p>
                <a:pPr algn="r" rtl="1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3600" b="1" dirty="0">
                    <a:ea typeface="Times New Roman"/>
                    <a:cs typeface="Times New Roman"/>
                  </a:rPr>
                  <a:t> </a:t>
                </a:r>
                <a:r>
                  <a:rPr lang="ar-IQ" sz="3600" b="1" dirty="0" smtClean="0">
                    <a:ea typeface="Times New Roman"/>
                    <a:cs typeface="Times New Roman"/>
                  </a:rPr>
                  <a:t>في </a:t>
                </a:r>
                <a:r>
                  <a:rPr lang="ar-IQ" sz="3600" b="1" dirty="0">
                    <a:ea typeface="Times New Roman"/>
                    <a:cs typeface="Times New Roman"/>
                  </a:rPr>
                  <a:t>المكان </a:t>
                </a:r>
                <a:r>
                  <a:rPr lang="ar-IQ" sz="3600" b="1" dirty="0" smtClean="0">
                    <a:ea typeface="Times New Roman"/>
                    <a:cs typeface="Times New Roman"/>
                  </a:rPr>
                  <a:t>العشري</a:t>
                </a:r>
                <a:r>
                  <a:rPr lang="en-US" sz="3600" b="1" dirty="0" smtClean="0">
                    <a:ea typeface="Times New Roman"/>
                    <a:cs typeface="Times New Roman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b="1" i="1"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pPr>
                      <m:e>
                        <m:r>
                          <a:rPr lang="en-US" sz="3600" b="1" i="1">
                            <a:latin typeface="Cambria Math"/>
                            <a:ea typeface="Times New Roman"/>
                            <a:cs typeface="Times New Roman"/>
                          </a:rPr>
                          <m:t>𝟏𝟎</m:t>
                        </m:r>
                      </m:e>
                      <m:sup>
                        <m:r>
                          <a:rPr lang="en-US" sz="3600" b="1" i="1">
                            <a:latin typeface="Cambria Math"/>
                            <a:ea typeface="Times New Roman"/>
                            <a:cs typeface="Times New Roman"/>
                          </a:rPr>
                          <m:t>−</m:t>
                        </m:r>
                        <m:r>
                          <a:rPr lang="en-US" sz="3600" b="1" i="1">
                            <a:latin typeface="Cambria Math"/>
                            <a:ea typeface="Times New Roman"/>
                            <a:cs typeface="Times New Roman"/>
                          </a:rPr>
                          <m:t>𝟔</m:t>
                        </m:r>
                      </m:sup>
                    </m:sSup>
                  </m:oMath>
                </a14:m>
                <a:r>
                  <a:rPr lang="ar-IQ" sz="3600" b="1" dirty="0" smtClean="0">
                    <a:ea typeface="Times New Roman"/>
                    <a:cs typeface="Times New Roman"/>
                  </a:rPr>
                  <a:t>في </a:t>
                </a:r>
                <a:r>
                  <a:rPr lang="ar-IQ" sz="3600" b="1" dirty="0">
                    <a:ea typeface="Times New Roman"/>
                    <a:cs typeface="Times New Roman"/>
                  </a:rPr>
                  <a:t>العدد التقريبي 0.000000</a:t>
                </a:r>
                <a:endParaRPr lang="en-US" b="1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457200"/>
                <a:ext cx="8610600" cy="5207644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72745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838200"/>
            <a:ext cx="7848600" cy="3746667"/>
          </a:xfrm>
          <a:prstGeom prst="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en-US" sz="3200" b="1" dirty="0" smtClean="0">
                <a:ea typeface="Times New Roman"/>
                <a:cs typeface="Times New Roman"/>
              </a:rPr>
              <a:t> </a:t>
            </a:r>
            <a:r>
              <a:rPr lang="ar-IQ" sz="3200" b="1" dirty="0" smtClean="0">
                <a:ea typeface="Times New Roman"/>
                <a:cs typeface="Times New Roman"/>
              </a:rPr>
              <a:t>فاذا </a:t>
            </a:r>
            <a:r>
              <a:rPr lang="ar-IQ" sz="3200" b="1" dirty="0">
                <a:ea typeface="Times New Roman"/>
                <a:cs typeface="Times New Roman"/>
              </a:rPr>
              <a:t>كان الصفر الاخير غير معنوي لكتب العدد كما يلي </a:t>
            </a:r>
            <a:r>
              <a:rPr lang="en-US" sz="3200" b="1" dirty="0" smtClean="0">
                <a:latin typeface="Times New Roman"/>
                <a:ea typeface="Times New Roman"/>
                <a:cs typeface="Arial"/>
              </a:rPr>
              <a:t>0.00208 </a:t>
            </a:r>
            <a:r>
              <a:rPr lang="ar-IQ" sz="3200" b="1" dirty="0" smtClean="0">
                <a:ea typeface="Times New Roman"/>
                <a:cs typeface="Times New Roman"/>
              </a:rPr>
              <a:t> </a:t>
            </a:r>
            <a:r>
              <a:rPr lang="ar-IQ" sz="3200" b="1" dirty="0">
                <a:ea typeface="Times New Roman"/>
                <a:cs typeface="Times New Roman"/>
              </a:rPr>
              <a:t>وعلى هذا يكون العددان 0</a:t>
            </a:r>
            <a:r>
              <a:rPr lang="en-US" sz="3200" b="1" dirty="0">
                <a:latin typeface="Times New Roman"/>
                <a:ea typeface="Times New Roman"/>
                <a:cs typeface="Arial"/>
              </a:rPr>
              <a:t> 0.00208</a:t>
            </a:r>
            <a:r>
              <a:rPr lang="ar-IQ" sz="3200" b="1" dirty="0">
                <a:ea typeface="Times New Roman"/>
                <a:cs typeface="Times New Roman"/>
              </a:rPr>
              <a:t> و </a:t>
            </a:r>
            <a:r>
              <a:rPr lang="en-US" sz="3200" b="1" dirty="0" smtClean="0">
                <a:latin typeface="Times New Roman"/>
                <a:ea typeface="Times New Roman"/>
                <a:cs typeface="Arial"/>
              </a:rPr>
              <a:t>0.00208 </a:t>
            </a:r>
            <a:r>
              <a:rPr lang="ar-IQ" sz="3200" b="1" dirty="0" smtClean="0">
                <a:ea typeface="Times New Roman"/>
                <a:cs typeface="Times New Roman"/>
              </a:rPr>
              <a:t> </a:t>
            </a:r>
            <a:r>
              <a:rPr lang="ar-IQ" sz="3200" b="1" dirty="0">
                <a:ea typeface="Times New Roman"/>
                <a:cs typeface="Times New Roman"/>
              </a:rPr>
              <a:t>غير متساويين لان الاول يتضمن اربع ارقام </a:t>
            </a:r>
            <a:r>
              <a:rPr lang="en-US" sz="3200" b="1" dirty="0" smtClean="0">
                <a:ea typeface="Times New Roman"/>
                <a:cs typeface="Times New Roman"/>
              </a:rPr>
              <a:t> 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en-US" sz="3200" b="1" dirty="0">
                <a:ea typeface="Times New Roman"/>
                <a:cs typeface="Times New Roman"/>
              </a:rPr>
              <a:t> </a:t>
            </a:r>
            <a:r>
              <a:rPr lang="ar-IQ" sz="3200" b="1" dirty="0" smtClean="0">
                <a:ea typeface="Times New Roman"/>
                <a:cs typeface="Times New Roman"/>
              </a:rPr>
              <a:t>معنوية </a:t>
            </a:r>
            <a:r>
              <a:rPr lang="ar-IQ" sz="3200" b="1" dirty="0">
                <a:ea typeface="Times New Roman"/>
                <a:cs typeface="Times New Roman"/>
              </a:rPr>
              <a:t>بينما يتضمن الثاني على ثلاث ارقام معنوية فقط.</a:t>
            </a:r>
            <a:endParaRPr lang="en-US" b="1" dirty="0">
              <a:ea typeface="Calibri"/>
              <a:cs typeface="Arial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en-US" sz="3200" b="1" dirty="0" smtClean="0">
                <a:ea typeface="Times New Roman"/>
                <a:cs typeface="Times New Roman"/>
              </a:rPr>
              <a:t> </a:t>
            </a:r>
            <a:r>
              <a:rPr lang="ar-IQ" sz="3200" b="1" dirty="0" smtClean="0">
                <a:ea typeface="Times New Roman"/>
                <a:cs typeface="Times New Roman"/>
              </a:rPr>
              <a:t>عند </a:t>
            </a:r>
            <a:r>
              <a:rPr lang="ar-IQ" sz="3200" b="1" dirty="0">
                <a:ea typeface="Times New Roman"/>
                <a:cs typeface="Times New Roman"/>
              </a:rPr>
              <a:t>كتابة الاعداد الكبيرة تكون الاصفار على اليمين </a:t>
            </a:r>
            <a:r>
              <a:rPr lang="ar-IQ" sz="3200" b="1" dirty="0" smtClean="0">
                <a:ea typeface="Times New Roman"/>
                <a:cs typeface="Times New Roman"/>
              </a:rPr>
              <a:t>لغرض</a:t>
            </a:r>
            <a:r>
              <a:rPr lang="en-US" sz="3200" b="1" dirty="0" smtClean="0">
                <a:ea typeface="Times New Roman"/>
                <a:cs typeface="Times New Roman"/>
              </a:rPr>
              <a:t> </a:t>
            </a:r>
            <a:r>
              <a:rPr lang="ar-IQ" sz="3200" b="1" dirty="0" smtClean="0">
                <a:ea typeface="Times New Roman"/>
                <a:cs typeface="Times New Roman"/>
              </a:rPr>
              <a:t> تعيين </a:t>
            </a:r>
            <a:r>
              <a:rPr lang="ar-IQ" sz="3200" b="1" dirty="0">
                <a:ea typeface="Times New Roman"/>
                <a:cs typeface="Times New Roman"/>
              </a:rPr>
              <a:t>الارقام المعنوية و تحديد موقع الفارزة العشرية.</a:t>
            </a:r>
            <a:endParaRPr lang="en-US" b="1" dirty="0"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96834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609600" y="1219200"/>
                <a:ext cx="8001000" cy="2784737"/>
              </a:xfrm>
              <a:prstGeom prst="rect">
                <a:avLst/>
              </a:prstGeom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 algn="r" rtl="1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3200" b="1" dirty="0" smtClean="0">
                    <a:ea typeface="Times New Roman"/>
                    <a:cs typeface="Times New Roman"/>
                  </a:rPr>
                  <a:t> </a:t>
                </a:r>
                <a:r>
                  <a:rPr lang="ar-IQ" sz="3200" b="1" dirty="0" smtClean="0">
                    <a:ea typeface="Times New Roman"/>
                    <a:cs typeface="Times New Roman"/>
                  </a:rPr>
                  <a:t>فمثلا </a:t>
                </a:r>
                <a:r>
                  <a:rPr lang="ar-IQ" sz="3200" b="1" dirty="0">
                    <a:ea typeface="Times New Roman"/>
                    <a:cs typeface="Times New Roman"/>
                  </a:rPr>
                  <a:t>بدلا من الكتابة 689000  نكتب بطريقة قوى العشرة </a:t>
                </a:r>
                <a:r>
                  <a:rPr lang="en-US" sz="3200" b="1" dirty="0" smtClean="0">
                    <a:ea typeface="Times New Roman"/>
                    <a:cs typeface="Times New Roman"/>
                  </a:rPr>
                  <a:t> </a:t>
                </a:r>
              </a:p>
              <a:p>
                <a:pPr algn="r" rtl="1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3200" b="1" dirty="0">
                    <a:ea typeface="Times New Roman"/>
                    <a:cs typeface="Times New Roman"/>
                  </a:rPr>
                  <a:t> </a:t>
                </a:r>
                <a:r>
                  <a:rPr lang="ar-IQ" sz="3200" b="1" dirty="0" smtClean="0">
                    <a:ea typeface="Times New Roman"/>
                    <a:cs typeface="Times New Roman"/>
                  </a:rPr>
                  <a:t>(</a:t>
                </a:r>
                <a:r>
                  <a:rPr lang="ar-IQ" sz="3200" b="1" dirty="0">
                    <a:ea typeface="Times New Roman"/>
                    <a:cs typeface="Times New Roman"/>
                  </a:rPr>
                  <a:t>التعبير العلمي). بدلا من الكتابة 689000 نكتب</a:t>
                </a:r>
                <a:endParaRPr lang="en-US" b="1" dirty="0">
                  <a:ea typeface="Calibri"/>
                  <a:cs typeface="Arial"/>
                </a:endParaRPr>
              </a:p>
              <a:p>
                <a:pPr algn="r" rtl="1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ar-IQ" sz="3200" b="1" dirty="0">
                    <a:ea typeface="Times New Roman"/>
                    <a:cs typeface="Times New Roman"/>
                  </a:rPr>
                  <a:t> </a:t>
                </a:r>
                <a:r>
                  <a:rPr lang="en-US" sz="3200" b="1" dirty="0" smtClean="0">
                    <a:latin typeface="Times New Roman"/>
                    <a:ea typeface="Times New Roman"/>
                    <a:cs typeface="Arial"/>
                  </a:rPr>
                  <a:t>6.89</a:t>
                </a:r>
                <a:r>
                  <a:rPr lang="en-US" sz="3200" b="1" dirty="0">
                    <a:latin typeface="Times New Roman"/>
                    <a:ea typeface="Times New Roman"/>
                    <a:cs typeface="Arial"/>
                  </a:rPr>
                  <a:t>*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pPr>
                      <m:e>
                        <m:r>
                          <a:rPr lang="en-US" sz="3200" b="1" i="1">
                            <a:latin typeface="Cambria Math"/>
                            <a:ea typeface="Times New Roman"/>
                            <a:cs typeface="Times New Roman"/>
                          </a:rPr>
                          <m:t>𝟏𝟎</m:t>
                        </m:r>
                      </m:e>
                      <m:sup>
                        <m:r>
                          <a:rPr lang="en-US" sz="3200" b="1" i="1">
                            <a:latin typeface="Cambria Math"/>
                            <a:ea typeface="Times New Roman"/>
                            <a:cs typeface="Times New Roman"/>
                          </a:rPr>
                          <m:t>𝟓</m:t>
                        </m:r>
                      </m:sup>
                    </m:sSup>
                  </m:oMath>
                </a14:m>
                <a:r>
                  <a:rPr lang="ar-IQ" sz="3200" b="1" dirty="0">
                    <a:ea typeface="Times New Roman"/>
                    <a:cs typeface="Times New Roman"/>
                  </a:rPr>
                  <a:t> لثلاثة ارقام معنوية.</a:t>
                </a:r>
                <a:endParaRPr lang="en-US" b="1" dirty="0">
                  <a:ea typeface="Calibri"/>
                  <a:cs typeface="Arial"/>
                </a:endParaRPr>
              </a:p>
              <a:p>
                <a:pPr algn="r" rtl="1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3200" b="1" dirty="0" smtClean="0">
                    <a:ea typeface="Times New Roman"/>
                    <a:cs typeface="Times New Roman"/>
                  </a:rPr>
                  <a:t>  </a:t>
                </a:r>
                <a:r>
                  <a:rPr lang="ar-IQ" sz="3200" b="1" dirty="0" smtClean="0">
                    <a:ea typeface="Times New Roman"/>
                    <a:cs typeface="Times New Roman"/>
                  </a:rPr>
                  <a:t>او </a:t>
                </a:r>
                <a:r>
                  <a:rPr lang="en-US" sz="3200" b="1" dirty="0">
                    <a:latin typeface="Times New Roman"/>
                    <a:ea typeface="Times New Roman"/>
                    <a:cs typeface="Arial"/>
                  </a:rPr>
                  <a:t>6.8900*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pPr>
                      <m:e>
                        <m:r>
                          <a:rPr lang="en-US" sz="3200" b="1" i="1">
                            <a:latin typeface="Cambria Math"/>
                            <a:ea typeface="Times New Roman"/>
                            <a:cs typeface="Times New Roman"/>
                          </a:rPr>
                          <m:t>𝟏𝟎</m:t>
                        </m:r>
                      </m:e>
                      <m:sup>
                        <m:r>
                          <a:rPr lang="en-US" sz="3200" b="1" i="1">
                            <a:latin typeface="Cambria Math"/>
                            <a:ea typeface="Times New Roman"/>
                            <a:cs typeface="Times New Roman"/>
                          </a:rPr>
                          <m:t>𝟓</m:t>
                        </m:r>
                      </m:sup>
                    </m:sSup>
                  </m:oMath>
                </a14:m>
                <a:r>
                  <a:rPr lang="ar-IQ" sz="3200" b="1" dirty="0">
                    <a:ea typeface="Times New Roman"/>
                    <a:cs typeface="Times New Roman"/>
                  </a:rPr>
                  <a:t> لخمسة ارقام معنوية .</a:t>
                </a:r>
                <a:endParaRPr lang="en-US" b="1" dirty="0">
                  <a:ea typeface="Calibri"/>
                  <a:cs typeface="Arial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1219200"/>
                <a:ext cx="8001000" cy="278473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5552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990600" y="990600"/>
                <a:ext cx="7391400" cy="3715504"/>
              </a:xfrm>
              <a:prstGeom prst="rect">
                <a:avLst/>
              </a:prstGeom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 algn="r" rtl="1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2800" b="1" dirty="0" smtClean="0">
                    <a:ea typeface="Times New Roman"/>
                    <a:cs typeface="Times New Roman"/>
                  </a:rPr>
                  <a:t> </a:t>
                </a:r>
                <a:r>
                  <a:rPr lang="ar-IQ" sz="2800" b="1" dirty="0" smtClean="0">
                    <a:ea typeface="Times New Roman"/>
                    <a:cs typeface="Times New Roman"/>
                  </a:rPr>
                  <a:t>هذه </a:t>
                </a:r>
                <a:r>
                  <a:rPr lang="ar-IQ" sz="2800" b="1" dirty="0">
                    <a:ea typeface="Times New Roman"/>
                    <a:cs typeface="Times New Roman"/>
                  </a:rPr>
                  <a:t>الطريقة هي المتبعة في الحاسبات الالكترونية و اليدوية </a:t>
                </a:r>
                <a:r>
                  <a:rPr lang="en-US" sz="2800" b="1" dirty="0" smtClean="0">
                    <a:ea typeface="Times New Roman"/>
                    <a:cs typeface="Times New Roman"/>
                  </a:rPr>
                  <a:t> </a:t>
                </a:r>
              </a:p>
              <a:p>
                <a:pPr algn="r" rtl="1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2800" b="1" dirty="0">
                    <a:ea typeface="Times New Roman"/>
                    <a:cs typeface="Times New Roman"/>
                  </a:rPr>
                  <a:t> </a:t>
                </a:r>
                <a:r>
                  <a:rPr lang="ar-IQ" sz="2800" b="1" dirty="0" smtClean="0">
                    <a:ea typeface="Times New Roman"/>
                    <a:cs typeface="Times New Roman"/>
                  </a:rPr>
                  <a:t>وهي </a:t>
                </a:r>
                <a:r>
                  <a:rPr lang="ar-IQ" sz="2800" b="1" dirty="0">
                    <a:ea typeface="Times New Roman"/>
                    <a:cs typeface="Times New Roman"/>
                  </a:rPr>
                  <a:t>الاسلوب المناسب للأعداد التي تتضمن اصفارا غير </a:t>
                </a:r>
                <a:r>
                  <a:rPr lang="en-US" sz="2800" b="1" dirty="0" smtClean="0">
                    <a:ea typeface="Times New Roman"/>
                    <a:cs typeface="Times New Roman"/>
                  </a:rPr>
                  <a:t> </a:t>
                </a:r>
              </a:p>
              <a:p>
                <a:pPr algn="r" rtl="1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2800" b="1" dirty="0">
                    <a:ea typeface="Times New Roman"/>
                    <a:cs typeface="Times New Roman"/>
                  </a:rPr>
                  <a:t> </a:t>
                </a:r>
                <a:r>
                  <a:rPr lang="ar-IQ" sz="2800" b="1" dirty="0" smtClean="0">
                    <a:ea typeface="Times New Roman"/>
                    <a:cs typeface="Times New Roman"/>
                  </a:rPr>
                  <a:t>معنوية </a:t>
                </a:r>
                <a:r>
                  <a:rPr lang="ar-IQ" sz="2800" b="1" dirty="0">
                    <a:ea typeface="Times New Roman"/>
                    <a:cs typeface="Times New Roman"/>
                  </a:rPr>
                  <a:t>كثيرة </a:t>
                </a:r>
                <a:r>
                  <a:rPr lang="en-US" sz="2800" b="1">
                    <a:ea typeface="Times New Roman"/>
                    <a:cs typeface="Times New Roman"/>
                  </a:rPr>
                  <a:t>.</a:t>
                </a:r>
                <a:endParaRPr lang="ar-IQ" sz="2800" b="1" dirty="0">
                  <a:ea typeface="Times New Roman"/>
                  <a:cs typeface="Times New Roman"/>
                </a:endParaRPr>
              </a:p>
              <a:p>
                <a:pPr algn="r" rtl="1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ar-IQ" sz="2800" b="1" dirty="0" smtClean="0">
                    <a:ea typeface="Calibri"/>
                    <a:cs typeface="Times New Roman"/>
                  </a:rPr>
                  <a:t> </a:t>
                </a:r>
                <a:r>
                  <a:rPr lang="ar-IQ" sz="2800" b="1" dirty="0">
                    <a:solidFill>
                      <a:srgbClr val="FF0000"/>
                    </a:solidFill>
                    <a:ea typeface="Times New Roman"/>
                    <a:cs typeface="Times New Roman"/>
                  </a:rPr>
                  <a:t>مثال:</a:t>
                </a:r>
                <a:endParaRPr lang="en-US" sz="1600" b="1" dirty="0">
                  <a:ea typeface="Calibri"/>
                  <a:cs typeface="Arial"/>
                </a:endParaRPr>
              </a:p>
              <a:p>
                <a:pPr algn="r" rtl="1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ar-IQ" sz="2800" b="1" dirty="0">
                    <a:ea typeface="Times New Roman"/>
                    <a:cs typeface="Times New Roman"/>
                  </a:rPr>
                  <a:t> </a:t>
                </a:r>
                <a:endParaRPr lang="en-US" sz="1600" b="1" dirty="0">
                  <a:ea typeface="Calibri"/>
                  <a:cs typeface="Arial"/>
                </a:endParaRPr>
              </a:p>
              <a:p>
                <a:pPr algn="r" rtl="1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2800" b="1" dirty="0" smtClean="0">
                    <a:solidFill>
                      <a:srgbClr val="FF0000"/>
                    </a:solidFill>
                    <a:latin typeface="Times New Roman"/>
                    <a:ea typeface="Times New Roman"/>
                    <a:cs typeface="Arial"/>
                  </a:rPr>
                  <a:t> 1.20</a:t>
                </a:r>
                <a:r>
                  <a:rPr lang="en-US" sz="2800" b="1" dirty="0">
                    <a:solidFill>
                      <a:srgbClr val="FF0000"/>
                    </a:solidFill>
                    <a:latin typeface="Times New Roman"/>
                    <a:ea typeface="Times New Roman"/>
                    <a:cs typeface="Arial"/>
                  </a:rPr>
                  <a:t>*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>
                            <a:solidFill>
                              <a:srgbClr val="FF0000"/>
                            </a:solidFill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pPr>
                      <m:e>
                        <m:r>
                          <a:rPr lang="en-US" sz="2800" b="1" i="1">
                            <a:solidFill>
                              <a:srgbClr val="FF0000"/>
                            </a:solidFill>
                            <a:latin typeface="Cambria Math"/>
                            <a:ea typeface="Times New Roman"/>
                            <a:cs typeface="Times New Roman"/>
                          </a:rPr>
                          <m:t>𝟏𝟎</m:t>
                        </m:r>
                      </m:e>
                      <m:sup>
                        <m:r>
                          <a:rPr lang="en-US" sz="2800" b="1" i="1">
                            <a:solidFill>
                              <a:srgbClr val="FF0000"/>
                            </a:solidFill>
                            <a:latin typeface="Cambria Math"/>
                            <a:ea typeface="Times New Roman"/>
                            <a:cs typeface="Times New Roman"/>
                          </a:rPr>
                          <m:t>−</m:t>
                        </m:r>
                        <m:r>
                          <a:rPr lang="en-US" sz="2800" b="1" i="1">
                            <a:solidFill>
                              <a:srgbClr val="FF0000"/>
                            </a:solidFill>
                            <a:latin typeface="Cambria Math"/>
                            <a:ea typeface="Times New Roman"/>
                            <a:cs typeface="Times New Roman"/>
                          </a:rPr>
                          <m:t>𝟕</m:t>
                        </m:r>
                      </m:sup>
                    </m:sSup>
                  </m:oMath>
                </a14:m>
                <a:r>
                  <a:rPr lang="ar-IQ" sz="2800" b="1" dirty="0" smtClean="0">
                    <a:solidFill>
                      <a:srgbClr val="FF0000"/>
                    </a:solidFill>
                    <a:ea typeface="Times New Roman"/>
                    <a:cs typeface="Times New Roman"/>
                  </a:rPr>
                  <a:t>=</a:t>
                </a:r>
                <a:r>
                  <a:rPr lang="en-US" sz="2800" b="1" dirty="0" smtClean="0">
                    <a:solidFill>
                      <a:srgbClr val="FF0000"/>
                    </a:solidFill>
                    <a:ea typeface="Times New Roman"/>
                    <a:cs typeface="Times New Roman"/>
                  </a:rPr>
                  <a:t> </a:t>
                </a:r>
                <a:r>
                  <a:rPr lang="ar-IQ" sz="2800" b="1" dirty="0" smtClean="0">
                    <a:solidFill>
                      <a:srgbClr val="FF0000"/>
                    </a:solidFill>
                    <a:ea typeface="Times New Roman"/>
                    <a:cs typeface="Times New Roman"/>
                  </a:rPr>
                  <a:t>0.000000120 </a:t>
                </a:r>
                <a:endParaRPr lang="en-US" sz="1600" b="1" dirty="0">
                  <a:solidFill>
                    <a:srgbClr val="FF0000"/>
                  </a:solidFill>
                  <a:ea typeface="Calibri"/>
                  <a:cs typeface="Arial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990600"/>
                <a:ext cx="7391400" cy="3715504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69297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609600" y="381000"/>
                <a:ext cx="8001000" cy="5662063"/>
              </a:xfrm>
              <a:prstGeom prst="rect">
                <a:avLst/>
              </a:prstGeom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 algn="r" rtl="1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ar-IQ" sz="2800" b="1" i="1" u="sng" dirty="0" smtClean="0">
                    <a:solidFill>
                      <a:srgbClr val="FF0000"/>
                    </a:solidFill>
                    <a:ea typeface="Calibri"/>
                    <a:cs typeface="Times New Roman"/>
                  </a:rPr>
                  <a:t>  تعريف</a:t>
                </a:r>
                <a:r>
                  <a:rPr lang="ar-IQ" sz="2800" b="1" i="1" u="sng" dirty="0">
                    <a:solidFill>
                      <a:srgbClr val="FF0000"/>
                    </a:solidFill>
                    <a:ea typeface="Calibri"/>
                    <a:cs typeface="Times New Roman"/>
                  </a:rPr>
                  <a:t>:-</a:t>
                </a:r>
                <a:endParaRPr lang="en-US" b="1" i="1" u="sng" dirty="0">
                  <a:solidFill>
                    <a:srgbClr val="FF0000"/>
                  </a:solidFill>
                  <a:ea typeface="Calibri"/>
                  <a:cs typeface="Arial"/>
                </a:endParaRPr>
              </a:p>
              <a:p>
                <a:pPr algn="r" rtl="1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ar-IQ" sz="2800" b="1" u="sng" dirty="0" smtClean="0">
                    <a:solidFill>
                      <a:srgbClr val="FF0000"/>
                    </a:solidFill>
                    <a:ea typeface="Calibri"/>
                    <a:cs typeface="Times New Roman"/>
                  </a:rPr>
                  <a:t>  الخطأ </a:t>
                </a:r>
                <a:r>
                  <a:rPr lang="en-US" sz="2800" b="1" u="sng" dirty="0">
                    <a:solidFill>
                      <a:srgbClr val="FF0000"/>
                    </a:solidFill>
                    <a:effectLst/>
                    <a:latin typeface="Times New Roman"/>
                    <a:ea typeface="Calibri"/>
                    <a:cs typeface="Arial"/>
                  </a:rPr>
                  <a:t>Error      </a:t>
                </a:r>
                <a:endParaRPr lang="en-US" b="1" dirty="0">
                  <a:solidFill>
                    <a:srgbClr val="FF0000"/>
                  </a:solidFill>
                  <a:ea typeface="Calibri"/>
                  <a:cs typeface="Arial"/>
                </a:endParaRPr>
              </a:p>
              <a:p>
                <a:pPr algn="r" rtl="1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ar-IQ" sz="2800" b="1" dirty="0" smtClean="0">
                    <a:ea typeface="Calibri"/>
                    <a:cs typeface="Times New Roman"/>
                  </a:rPr>
                  <a:t> الخطأ </a:t>
                </a:r>
                <a:r>
                  <a:rPr lang="ar-IQ" sz="2800" b="1" dirty="0">
                    <a:ea typeface="Calibri"/>
                    <a:cs typeface="Times New Roman"/>
                  </a:rPr>
                  <a:t>هو الفرق بين القيمة الحقيقية والقيمة التقريبية ويرمز له </a:t>
                </a:r>
                <a:r>
                  <a:rPr lang="ar-IQ" sz="2800" b="1" dirty="0" smtClean="0">
                    <a:ea typeface="Calibri"/>
                    <a:cs typeface="Times New Roman"/>
                  </a:rPr>
                  <a:t> </a:t>
                </a:r>
              </a:p>
              <a:p>
                <a:pPr algn="r" rtl="1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ar-IQ" sz="2800" b="1" dirty="0">
                    <a:ea typeface="Calibri"/>
                    <a:cs typeface="Times New Roman"/>
                  </a:rPr>
                  <a:t> </a:t>
                </a:r>
                <a:r>
                  <a:rPr lang="ar-IQ" sz="2800" b="1" dirty="0" smtClean="0">
                    <a:ea typeface="Calibri"/>
                    <a:cs typeface="Times New Roman"/>
                  </a:rPr>
                  <a:t> بالرمز </a:t>
                </a:r>
                <a:r>
                  <a:rPr lang="en-US" sz="2800" b="1" dirty="0">
                    <a:effectLst/>
                    <a:latin typeface="Times New Roman"/>
                    <a:ea typeface="Calibri"/>
                    <a:cs typeface="Arial"/>
                  </a:rPr>
                  <a:t>Δ </a:t>
                </a:r>
                <a:endParaRPr lang="en-US" b="1" dirty="0">
                  <a:ea typeface="Calibri"/>
                  <a:cs typeface="Arial"/>
                </a:endParaRPr>
              </a:p>
              <a:p>
                <a:pPr algn="r" rtl="1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ar-IQ" sz="2800" b="1" dirty="0" smtClean="0">
                    <a:ea typeface="Calibri"/>
                    <a:cs typeface="Times New Roman"/>
                  </a:rPr>
                  <a:t> وعليه </a:t>
                </a:r>
                <a:r>
                  <a:rPr lang="ar-IQ" sz="2800" b="1" dirty="0">
                    <a:ea typeface="Calibri"/>
                    <a:cs typeface="Times New Roman"/>
                  </a:rPr>
                  <a:t>فان:</a:t>
                </a:r>
                <a:endParaRPr lang="en-US" b="1" dirty="0">
                  <a:ea typeface="Calibri"/>
                  <a:cs typeface="Arial"/>
                </a:endParaRPr>
              </a:p>
              <a:p>
                <a:pPr algn="ctr" rtl="1"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𝚫</m:t>
                      </m:r>
                      <m:r>
                        <a:rPr lang="en-US" sz="2800" b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=</m:t>
                      </m:r>
                      <m:r>
                        <a:rPr lang="en-US" sz="2800" b="1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𝒙</m:t>
                      </m:r>
                      <m:r>
                        <a:rPr lang="en-US" sz="2800" b="1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−</m:t>
                      </m:r>
                      <m:sSub>
                        <m:sSubPr>
                          <m:ctrlPr>
                            <a:rPr lang="en-US" sz="2800" b="1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</m:ctrlPr>
                        </m:sSubPr>
                        <m:e>
                          <m:r>
                            <a:rPr lang="en-US" sz="2800" b="1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𝒙</m:t>
                          </m:r>
                        </m:e>
                        <m:sub>
                          <m:r>
                            <a:rPr lang="en-US" sz="2800" b="1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𝟎</m:t>
                          </m:r>
                        </m:sub>
                      </m:sSub>
                    </m:oMath>
                  </m:oMathPara>
                </a14:m>
                <a:endParaRPr lang="en-US" b="1" dirty="0">
                  <a:ea typeface="Calibri"/>
                  <a:cs typeface="Arial"/>
                </a:endParaRPr>
              </a:p>
              <a:p>
                <a:pPr algn="ctr" rtl="1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ar-IQ" sz="3200" b="1" dirty="0">
                    <a:ea typeface="Times New Roman"/>
                    <a:cs typeface="Times New Roman"/>
                  </a:rPr>
                  <a:t>حيث ان </a:t>
                </a:r>
                <a:endParaRPr lang="en-US" b="1" dirty="0">
                  <a:ea typeface="Calibri"/>
                  <a:cs typeface="Arial"/>
                </a:endParaRPr>
              </a:p>
              <a:p>
                <a:pPr algn="ctr" rtl="1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3200" b="1" dirty="0">
                    <a:effectLst/>
                    <a:latin typeface="Times New Roman"/>
                    <a:ea typeface="Times New Roman"/>
                    <a:cs typeface="Arial"/>
                  </a:rPr>
                  <a:t>x</a:t>
                </a:r>
                <a:r>
                  <a:rPr lang="ar-IQ" sz="3200" b="1" dirty="0">
                    <a:ea typeface="Times New Roman"/>
                    <a:cs typeface="Times New Roman"/>
                  </a:rPr>
                  <a:t> و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sSubPr>
                      <m:e>
                        <m:r>
                          <a:rPr lang="en-US" sz="3200" b="1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𝒙</m:t>
                        </m:r>
                      </m:e>
                      <m:sub>
                        <m:r>
                          <a:rPr lang="en-US" sz="3200" b="1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ar-SA" sz="3200" b="1" dirty="0">
                    <a:ea typeface="Times New Roman"/>
                    <a:cs typeface="Times New Roman"/>
                  </a:rPr>
                  <a:t> تمثلان القيمة الحقيقية والقيمة التقريبية على التوالي</a:t>
                </a:r>
                <a:endParaRPr lang="en-US" b="1" dirty="0">
                  <a:ea typeface="Calibri"/>
                  <a:cs typeface="Arial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381000"/>
                <a:ext cx="8001000" cy="5662063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62580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142999"/>
            <a:ext cx="8534400" cy="4267201"/>
          </a:xfrm>
          <a:prstGeom prst="rect">
            <a:avLst/>
          </a:prstGeom>
          <a:ln/>
          <a:effectLst>
            <a:glow rad="2286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251006673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838200" y="457200"/>
                <a:ext cx="7467600" cy="5648726"/>
              </a:xfrm>
              <a:prstGeom prst="rect">
                <a:avLst/>
              </a:prstGeom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 algn="r" rtl="1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ar-IQ" sz="3600" b="1" i="1" u="sng" dirty="0" smtClean="0">
                    <a:solidFill>
                      <a:srgbClr val="FF0000"/>
                    </a:solidFill>
                    <a:ea typeface="Calibri"/>
                    <a:cs typeface="Times New Roman"/>
                  </a:rPr>
                  <a:t> مثال:- </a:t>
                </a:r>
                <a:r>
                  <a:rPr lang="ar-IQ" sz="3600" b="1" dirty="0" smtClean="0">
                    <a:ea typeface="Calibri"/>
                    <a:cs typeface="Times New Roman"/>
                  </a:rPr>
                  <a:t>اذا </a:t>
                </a:r>
                <a:r>
                  <a:rPr lang="ar-IQ" sz="3600" b="1" dirty="0">
                    <a:ea typeface="Calibri"/>
                    <a:cs typeface="Times New Roman"/>
                  </a:rPr>
                  <a:t>كان </a:t>
                </a:r>
                <a:r>
                  <a:rPr lang="en-US" sz="3600" b="1" dirty="0">
                    <a:latin typeface="Times New Roman"/>
                    <a:ea typeface="Calibri"/>
                    <a:cs typeface="Arial"/>
                  </a:rPr>
                  <a:t>x=1434 and x</a:t>
                </a:r>
                <a:r>
                  <a:rPr lang="en-US" sz="3600" b="1" baseline="-25000" dirty="0">
                    <a:latin typeface="Times New Roman"/>
                    <a:ea typeface="Calibri"/>
                    <a:cs typeface="Arial"/>
                  </a:rPr>
                  <a:t>0</a:t>
                </a:r>
                <a:r>
                  <a:rPr lang="en-US" sz="3600" b="1" dirty="0">
                    <a:latin typeface="Times New Roman"/>
                    <a:ea typeface="Calibri"/>
                    <a:cs typeface="Arial"/>
                  </a:rPr>
                  <a:t>=14464</a:t>
                </a:r>
                <a:r>
                  <a:rPr lang="ar-IQ" sz="3600" b="1" dirty="0">
                    <a:ea typeface="Calibri"/>
                    <a:cs typeface="Times New Roman"/>
                  </a:rPr>
                  <a:t>  </a:t>
                </a:r>
                <a:r>
                  <a:rPr lang="ar-IQ" sz="3600" b="1" dirty="0" smtClean="0">
                    <a:ea typeface="Calibri"/>
                    <a:cs typeface="Times New Roman"/>
                  </a:rPr>
                  <a:t>فان</a:t>
                </a:r>
              </a:p>
              <a:p>
                <a:pPr algn="r" rtl="1">
                  <a:lnSpc>
                    <a:spcPct val="115000"/>
                  </a:lnSpc>
                  <a:spcAft>
                    <a:spcPts val="1000"/>
                  </a:spcAft>
                </a:pPr>
                <a:endParaRPr lang="en-US" sz="2000" b="1" dirty="0">
                  <a:ea typeface="Calibri"/>
                  <a:cs typeface="Arial"/>
                </a:endParaRPr>
              </a:p>
              <a:p>
                <a:pPr algn="ctr" rtl="1"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𝚫</m:t>
                      </m:r>
                      <m:r>
                        <a:rPr lang="en-US" sz="3200" b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=</m:t>
                      </m:r>
                      <m:r>
                        <a:rPr lang="en-US" sz="3200" b="1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𝒙</m:t>
                      </m:r>
                      <m:r>
                        <a:rPr lang="en-US" sz="3200" b="1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−</m:t>
                      </m:r>
                      <m:sSub>
                        <m:sSubPr>
                          <m:ctrlPr>
                            <a:rPr lang="en-US" sz="3200" b="1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</m:ctrlPr>
                        </m:sSubPr>
                        <m:e>
                          <m:r>
                            <a:rPr lang="en-US" sz="3200" b="1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𝒙</m:t>
                          </m:r>
                        </m:e>
                        <m:sub>
                          <m:r>
                            <a:rPr lang="en-US" sz="3200" b="1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𝟎</m:t>
                          </m:r>
                        </m:sub>
                      </m:sSub>
                    </m:oMath>
                  </m:oMathPara>
                </a14:m>
                <a:endParaRPr lang="ar-IQ" sz="2000" b="1" dirty="0" smtClean="0">
                  <a:ea typeface="Calibri"/>
                  <a:cs typeface="Arial"/>
                </a:endParaRPr>
              </a:p>
              <a:p>
                <a:pPr algn="ctr" rtl="1">
                  <a:lnSpc>
                    <a:spcPct val="115000"/>
                  </a:lnSpc>
                  <a:spcAft>
                    <a:spcPts val="1000"/>
                  </a:spcAft>
                </a:pPr>
                <a:endParaRPr lang="en-US" sz="2000" b="1" dirty="0">
                  <a:ea typeface="Calibri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en-US" sz="3200" b="1" i="1">
                        <a:effectLst/>
                        <a:latin typeface="Cambria Math"/>
                        <a:ea typeface="Calibri"/>
                        <a:cs typeface="Times New Roman"/>
                      </a:rPr>
                      <m:t>𝚫</m:t>
                    </m:r>
                  </m:oMath>
                </a14:m>
                <a:r>
                  <a:rPr lang="en-US" sz="2000" b="1" dirty="0">
                    <a:effectLst/>
                    <a:latin typeface="Times New Roman"/>
                    <a:ea typeface="Calibri"/>
                    <a:cs typeface="Arial"/>
                  </a:rPr>
                  <a:t> </a:t>
                </a:r>
                <a:r>
                  <a:rPr lang="ar-SA" sz="3600" b="1" dirty="0">
                    <a:ea typeface="Calibri"/>
                    <a:cs typeface="Times New Roman"/>
                  </a:rPr>
                  <a:t>=</a:t>
                </a:r>
                <a:r>
                  <a:rPr lang="en-US" sz="3600" b="1" dirty="0">
                    <a:latin typeface="Times New Roman"/>
                    <a:ea typeface="Calibri"/>
                    <a:cs typeface="Arial"/>
                  </a:rPr>
                  <a:t>1434</a:t>
                </a:r>
                <a:r>
                  <a:rPr lang="en-US" sz="3600" b="1" dirty="0">
                    <a:latin typeface="Cambria Math"/>
                    <a:ea typeface="Calibri"/>
                    <a:cs typeface="Times New Roman"/>
                  </a:rPr>
                  <a:t>−</a:t>
                </a:r>
                <a:r>
                  <a:rPr lang="en-US" sz="3600" b="1" dirty="0">
                    <a:latin typeface="Times New Roman"/>
                    <a:ea typeface="Calibri"/>
                    <a:cs typeface="Arial"/>
                  </a:rPr>
                  <a:t>1464=</a:t>
                </a:r>
                <a:r>
                  <a:rPr lang="en-US" sz="3600" b="1" dirty="0">
                    <a:latin typeface="Cambria Math"/>
                    <a:ea typeface="Calibri"/>
                    <a:cs typeface="Times New Roman"/>
                  </a:rPr>
                  <a:t>−</a:t>
                </a:r>
                <a:r>
                  <a:rPr lang="en-US" sz="3600" b="1" dirty="0" smtClean="0">
                    <a:latin typeface="Times New Roman"/>
                    <a:ea typeface="Calibri"/>
                    <a:cs typeface="Arial"/>
                  </a:rPr>
                  <a:t>30</a:t>
                </a:r>
                <a:endParaRPr lang="ar-IQ" sz="3600" b="1" dirty="0" smtClean="0">
                  <a:latin typeface="Times New Roman"/>
                  <a:ea typeface="Calibri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endParaRPr lang="en-US" sz="2000" b="1" dirty="0">
                  <a:ea typeface="Calibri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3600" b="1" dirty="0" err="1">
                    <a:latin typeface="Cambria Math"/>
                    <a:ea typeface="Times New Roman"/>
                    <a:cs typeface="Times New Roman"/>
                  </a:rPr>
                  <a:t>Δ</a:t>
                </a:r>
                <a:r>
                  <a:rPr lang="en-US" sz="3600" b="1" baseline="-25000" dirty="0" err="1">
                    <a:latin typeface="Cambria Math"/>
                    <a:ea typeface="Times New Roman"/>
                    <a:cs typeface="Times New Roman"/>
                  </a:rPr>
                  <a:t>e</a:t>
                </a:r>
                <a:r>
                  <a:rPr lang="en-US" sz="3600" b="1" dirty="0">
                    <a:latin typeface="Cambria Math"/>
                    <a:ea typeface="Times New Roman"/>
                    <a:cs typeface="Times New Roman"/>
                  </a:rPr>
                  <a:t>=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3600" b="1" i="1"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dPr>
                      <m:e>
                        <m:r>
                          <a:rPr lang="en-US" sz="3600" b="1" i="1">
                            <a:latin typeface="Cambria Math"/>
                            <a:ea typeface="Times New Roman"/>
                            <a:cs typeface="Times New Roman"/>
                          </a:rPr>
                          <m:t>𝒙</m:t>
                        </m:r>
                        <m:r>
                          <a:rPr lang="en-US" sz="3600" b="1" i="1">
                            <a:latin typeface="Cambria Math"/>
                            <a:ea typeface="Times New Roman"/>
                            <a:cs typeface="Times New Roman"/>
                          </a:rPr>
                          <m:t>−</m:t>
                        </m:r>
                        <m:sSub>
                          <m:sSubPr>
                            <m:ctrlPr>
                              <a:rPr lang="en-US" sz="3600" b="1" i="1"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sSubPr>
                          <m:e>
                            <m:r>
                              <a:rPr lang="en-US" sz="3600" b="1" i="1">
                                <a:latin typeface="Cambria Math"/>
                                <a:ea typeface="Times New Roman"/>
                                <a:cs typeface="Times New Roman"/>
                              </a:rPr>
                              <m:t>𝒙</m:t>
                            </m:r>
                          </m:e>
                          <m:sub>
                            <m:r>
                              <a:rPr lang="en-US" sz="3600" b="1" i="1">
                                <a:latin typeface="Cambria Math"/>
                                <a:ea typeface="Times New Roman"/>
                                <a:cs typeface="Times New Roman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3600" b="1" i="1"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sz="3600" b="1" i="1"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3600" b="1" i="1"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sSubPr>
                          <m:e>
                            <m:r>
                              <a:rPr lang="en-US" sz="3600" b="1" i="1">
                                <a:latin typeface="Cambria Math"/>
                                <a:ea typeface="Times New Roman"/>
                                <a:cs typeface="Times New Roman"/>
                              </a:rPr>
                              <m:t>𝒙</m:t>
                            </m:r>
                          </m:e>
                          <m:sub>
                            <m:r>
                              <a:rPr lang="en-US" sz="3600" b="1" i="1">
                                <a:latin typeface="Cambria Math"/>
                                <a:ea typeface="Times New Roman"/>
                                <a:cs typeface="Times New Roman"/>
                              </a:rPr>
                              <m:t>𝟎</m:t>
                            </m:r>
                          </m:sub>
                        </m:sSub>
                        <m:r>
                          <a:rPr lang="en-US" sz="3600" b="1" i="1">
                            <a:latin typeface="Cambria Math"/>
                            <a:ea typeface="Times New Roman"/>
                            <a:cs typeface="Times New Roman"/>
                          </a:rPr>
                          <m:t>−</m:t>
                        </m:r>
                        <m:r>
                          <a:rPr lang="en-US" sz="3600" b="1" i="1">
                            <a:latin typeface="Cambria Math"/>
                            <a:ea typeface="Times New Roman"/>
                            <a:cs typeface="Times New Roman"/>
                          </a:rPr>
                          <m:t>𝒙</m:t>
                        </m:r>
                      </m:e>
                    </m:d>
                  </m:oMath>
                </a14:m>
                <a:r>
                  <a:rPr lang="en-US" sz="2000" b="1" dirty="0">
                    <a:effectLst/>
                    <a:latin typeface="Times New Roman"/>
                    <a:ea typeface="Calibri"/>
                    <a:cs typeface="Arial"/>
                  </a:rPr>
                  <a:t> </a:t>
                </a:r>
                <a:endParaRPr lang="ar-IQ" sz="2000" b="1" dirty="0" smtClean="0">
                  <a:effectLst/>
                  <a:latin typeface="Times New Roman"/>
                  <a:ea typeface="Calibri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endParaRPr lang="en-US" sz="2000" b="1" dirty="0">
                  <a:ea typeface="Calibri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3600" b="1" dirty="0">
                    <a:latin typeface="Times New Roman"/>
                    <a:ea typeface="Calibri"/>
                    <a:cs typeface="Arial"/>
                  </a:rPr>
                  <a:t>=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3600" b="1" i="1"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dPr>
                      <m:e>
                        <m:r>
                          <a:rPr lang="en-US" sz="3600" b="1" i="1">
                            <a:latin typeface="Cambria Math"/>
                            <a:ea typeface="Calibri"/>
                            <a:cs typeface="Times New Roman"/>
                          </a:rPr>
                          <m:t>−</m:t>
                        </m:r>
                        <m:r>
                          <a:rPr lang="en-US" sz="3600" b="1" i="1">
                            <a:latin typeface="Cambria Math"/>
                            <a:ea typeface="Calibri"/>
                            <a:cs typeface="Times New Roman"/>
                          </a:rPr>
                          <m:t>𝟑𝟎</m:t>
                        </m:r>
                      </m:e>
                    </m:d>
                  </m:oMath>
                </a14:m>
                <a:r>
                  <a:rPr lang="en-US" sz="3600" b="1" dirty="0">
                    <a:latin typeface="Times New Roman"/>
                    <a:ea typeface="Times New Roman"/>
                    <a:cs typeface="Arial"/>
                  </a:rPr>
                  <a:t>=30</a:t>
                </a:r>
                <a:endParaRPr lang="en-US" sz="2000" b="1" dirty="0">
                  <a:ea typeface="Calibri"/>
                  <a:cs typeface="Arial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457200"/>
                <a:ext cx="7467600" cy="564872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5679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10600" y="381000"/>
            <a:ext cx="228600" cy="152400"/>
          </a:xfrm>
        </p:spPr>
        <p:txBody>
          <a:bodyPr>
            <a:normAutofit fontScale="90000"/>
          </a:bodyPr>
          <a:lstStyle/>
          <a:p>
            <a:endParaRPr 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304800" y="3886200"/>
                <a:ext cx="8534400" cy="2743200"/>
              </a:xfrm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>
                <a:normAutofit/>
              </a:bodyPr>
              <a:lstStyle/>
              <a:p>
                <a:pPr algn="l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b="1" i="1" u="sng" dirty="0" smtClean="0">
                    <a:solidFill>
                      <a:srgbClr val="FF0000"/>
                    </a:solidFill>
                    <a:effectLst/>
                    <a:latin typeface="Cambria Math"/>
                    <a:ea typeface="Times New Roman"/>
                    <a:cs typeface="Times New Roman"/>
                  </a:rPr>
                  <a:t>Example</a:t>
                </a:r>
                <a:endParaRPr lang="en-US" sz="1800" b="1" i="1" u="sng" dirty="0">
                  <a:solidFill>
                    <a:srgbClr val="FF0000"/>
                  </a:solidFill>
                  <a:ea typeface="Calibri"/>
                  <a:cs typeface="Arial"/>
                </a:endParaRPr>
              </a:p>
              <a:p>
                <a:pPr algn="l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b="1" dirty="0">
                    <a:solidFill>
                      <a:schemeClr val="tx1"/>
                    </a:solidFill>
                    <a:effectLst/>
                    <a:latin typeface="Cambria Math"/>
                    <a:ea typeface="Times New Roman"/>
                    <a:cs typeface="Times New Roman"/>
                  </a:rPr>
                  <a:t>Find </a:t>
                </a:r>
                <a:r>
                  <a:rPr lang="en-US" b="1" dirty="0" err="1">
                    <a:solidFill>
                      <a:schemeClr val="tx1"/>
                    </a:solidFill>
                    <a:effectLst/>
                    <a:latin typeface="Cambria Math"/>
                    <a:ea typeface="Times New Roman"/>
                    <a:cs typeface="Times New Roman"/>
                  </a:rPr>
                  <a:t>δ</a:t>
                </a:r>
                <a:r>
                  <a:rPr lang="en-US" b="1" baseline="-25000" dirty="0" err="1">
                    <a:solidFill>
                      <a:schemeClr val="tx1"/>
                    </a:solidFill>
                    <a:effectLst/>
                    <a:latin typeface="Cambria Math"/>
                    <a:ea typeface="Times New Roman"/>
                    <a:cs typeface="Times New Roman"/>
                  </a:rPr>
                  <a:t>e</a:t>
                </a:r>
                <a:r>
                  <a:rPr lang="en-US" sz="1800" b="1" dirty="0">
                    <a:solidFill>
                      <a:schemeClr val="tx1"/>
                    </a:solidFill>
                    <a:effectLst/>
                    <a:latin typeface="Times New Roman"/>
                    <a:ea typeface="Calibri"/>
                    <a:cs typeface="Arial"/>
                  </a:rPr>
                  <a:t> </a:t>
                </a:r>
                <a:r>
                  <a:rPr lang="en-US" b="1" dirty="0">
                    <a:solidFill>
                      <a:schemeClr val="tx1"/>
                    </a:solidFill>
                    <a:effectLst/>
                    <a:latin typeface="Times New Roman"/>
                    <a:ea typeface="Calibri"/>
                    <a:cs typeface="Arial"/>
                  </a:rPr>
                  <a:t>if x=1434, x</a:t>
                </a:r>
                <a:r>
                  <a:rPr lang="en-US" b="1" baseline="-25000" dirty="0">
                    <a:solidFill>
                      <a:schemeClr val="tx1"/>
                    </a:solidFill>
                    <a:effectLst/>
                    <a:latin typeface="Times New Roman"/>
                    <a:ea typeface="Calibri"/>
                    <a:cs typeface="Arial"/>
                  </a:rPr>
                  <a:t>0</a:t>
                </a:r>
                <a:r>
                  <a:rPr lang="en-US" b="1" dirty="0">
                    <a:solidFill>
                      <a:schemeClr val="tx1"/>
                    </a:solidFill>
                    <a:effectLst/>
                    <a:latin typeface="Times New Roman"/>
                    <a:ea typeface="Calibri"/>
                    <a:cs typeface="Arial"/>
                  </a:rPr>
                  <a:t>=1464</a:t>
                </a:r>
                <a:r>
                  <a:rPr lang="en-US" sz="1800" b="1" dirty="0">
                    <a:solidFill>
                      <a:schemeClr val="tx1"/>
                    </a:solidFill>
                    <a:effectLst/>
                    <a:latin typeface="Times New Roman"/>
                    <a:ea typeface="Calibri"/>
                    <a:cs typeface="Arial"/>
                  </a:rPr>
                  <a:t> </a:t>
                </a:r>
                <a:r>
                  <a:rPr lang="en-US" b="1" dirty="0">
                    <a:solidFill>
                      <a:schemeClr val="tx1"/>
                    </a:solidFill>
                    <a:effectLst/>
                    <a:latin typeface="Times New Roman"/>
                    <a:ea typeface="Calibri"/>
                    <a:cs typeface="Arial"/>
                  </a:rPr>
                  <a:t>then </a:t>
                </a:r>
                <a:endParaRPr lang="en-US" sz="1800" b="1" dirty="0">
                  <a:solidFill>
                    <a:schemeClr val="tx1"/>
                  </a:solidFill>
                  <a:ea typeface="Calibri"/>
                  <a:cs typeface="Arial"/>
                </a:endParaRPr>
              </a:p>
              <a:p>
                <a:pPr algn="l"/>
                <a:r>
                  <a:rPr lang="en-US" b="1" dirty="0" err="1">
                    <a:solidFill>
                      <a:schemeClr val="tx1"/>
                    </a:solidFill>
                    <a:effectLst/>
                    <a:latin typeface="Cambria Math"/>
                    <a:ea typeface="Times New Roman"/>
                    <a:cs typeface="Times New Roman"/>
                  </a:rPr>
                  <a:t>δ</a:t>
                </a:r>
                <a:r>
                  <a:rPr lang="en-US" b="1" baseline="-25000" dirty="0" err="1">
                    <a:solidFill>
                      <a:schemeClr val="tx1"/>
                    </a:solidFill>
                    <a:effectLst/>
                    <a:latin typeface="Cambria Math"/>
                    <a:ea typeface="Times New Roman"/>
                    <a:cs typeface="Times New Roman"/>
                  </a:rPr>
                  <a:t>e</a:t>
                </a:r>
                <a:r>
                  <a:rPr lang="en-US" sz="1800" b="1" dirty="0">
                    <a:solidFill>
                      <a:schemeClr val="tx1"/>
                    </a:solidFill>
                    <a:effectLst/>
                    <a:latin typeface="Times New Roman"/>
                    <a:ea typeface="Calibri"/>
                  </a:rPr>
                  <a:t> </a:t>
                </a:r>
                <a:r>
                  <a:rPr lang="en-US" b="1" dirty="0">
                    <a:solidFill>
                      <a:schemeClr val="tx1"/>
                    </a:solidFill>
                    <a:effectLst/>
                    <a:latin typeface="Times New Roman"/>
                    <a:ea typeface="Calibri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>
                            <a:solidFill>
                              <a:schemeClr val="tx1"/>
                            </a:solidFill>
                            <a:effectLst/>
                            <a:latin typeface="Cambria Math"/>
                            <a:cs typeface="Times New Roman"/>
                          </a:rPr>
                        </m:ctrlPr>
                      </m:fPr>
                      <m:num>
                        <m:r>
                          <a:rPr lang="en-US" b="1" i="1">
                            <a:solidFill>
                              <a:schemeClr val="tx1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𝚫</m:t>
                        </m:r>
                        <m:r>
                          <a:rPr lang="en-US" b="1" i="1" baseline="-25000">
                            <a:solidFill>
                              <a:schemeClr val="tx1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𝒆</m:t>
                        </m:r>
                      </m:num>
                      <m:den>
                        <m:d>
                          <m:dPr>
                            <m:begChr m:val="|"/>
                            <m:endChr m:val="|"/>
                            <m:ctrlPr>
                              <a:rPr lang="en-US" b="1" i="1">
                                <a:solidFill>
                                  <a:schemeClr val="tx1"/>
                                </a:solidFill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dPr>
                          <m:e>
                            <m:r>
                              <a:rPr lang="en-US" b="1" i="1">
                                <a:solidFill>
                                  <a:schemeClr val="tx1"/>
                                </a:solidFill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𝒙</m:t>
                            </m:r>
                          </m:e>
                        </m:d>
                      </m:den>
                    </m:f>
                    <m:r>
                      <a:rPr lang="en-US" b="1" i="1">
                        <a:solidFill>
                          <a:schemeClr val="tx1"/>
                        </a:solidFill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en-US" b="1" i="1">
                            <a:solidFill>
                              <a:schemeClr val="tx1"/>
                            </a:solidFill>
                            <a:effectLst/>
                            <a:latin typeface="Cambria Math"/>
                            <a:cs typeface="Times New Roman"/>
                          </a:rPr>
                        </m:ctrlPr>
                      </m:fPr>
                      <m:num>
                        <m:r>
                          <a:rPr lang="en-US" b="1" i="1">
                            <a:solidFill>
                              <a:schemeClr val="tx1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𝟑𝟎</m:t>
                        </m:r>
                      </m:num>
                      <m:den>
                        <m:d>
                          <m:dPr>
                            <m:begChr m:val="|"/>
                            <m:endChr m:val="|"/>
                            <m:ctrlPr>
                              <a:rPr lang="en-US" b="1" i="1">
                                <a:solidFill>
                                  <a:schemeClr val="tx1"/>
                                </a:solidFill>
                                <a:effectLst/>
                                <a:latin typeface="Cambria Math"/>
                                <a:cs typeface="Times New Roman"/>
                              </a:rPr>
                            </m:ctrlPr>
                          </m:dPr>
                          <m:e>
                            <m:r>
                              <a:rPr lang="en-US" b="1" i="1">
                                <a:solidFill>
                                  <a:schemeClr val="tx1"/>
                                </a:solidFill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𝟏𝟒𝟑𝟒</m:t>
                            </m:r>
                          </m:e>
                        </m:d>
                      </m:den>
                    </m:f>
                    <m:r>
                      <a:rPr lang="en-US" b="1" i="1">
                        <a:solidFill>
                          <a:schemeClr val="tx1"/>
                        </a:solidFill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en-US" b="1" i="1">
                            <a:solidFill>
                              <a:schemeClr val="tx1"/>
                            </a:solidFill>
                            <a:effectLst/>
                            <a:latin typeface="Cambria Math"/>
                            <a:cs typeface="Times New Roman"/>
                          </a:rPr>
                        </m:ctrlPr>
                      </m:fPr>
                      <m:num>
                        <m:r>
                          <a:rPr lang="en-US" b="1" i="1">
                            <a:solidFill>
                              <a:schemeClr val="tx1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𝟑𝟎</m:t>
                        </m:r>
                      </m:num>
                      <m:den>
                        <m:r>
                          <a:rPr lang="en-US" b="1" i="1">
                            <a:solidFill>
                              <a:schemeClr val="tx1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𝟏𝟒𝟑𝟒</m:t>
                        </m:r>
                      </m:den>
                    </m:f>
                  </m:oMath>
                </a14:m>
                <a:r>
                  <a:rPr lang="en-US" b="1" dirty="0">
                    <a:solidFill>
                      <a:schemeClr val="tx1"/>
                    </a:solidFill>
                    <a:effectLst/>
                    <a:latin typeface="Cambria Math"/>
                    <a:ea typeface="Times New Roman"/>
                    <a:cs typeface="Times New Roman"/>
                  </a:rPr>
                  <a:t>≅</a:t>
                </a:r>
                <a:r>
                  <a:rPr lang="en-US" b="1" dirty="0">
                    <a:solidFill>
                      <a:schemeClr val="tx1"/>
                    </a:solidFill>
                    <a:effectLst/>
                    <a:latin typeface="Times New Roman"/>
                    <a:ea typeface="Times New Roman"/>
                  </a:rPr>
                  <a:t>0.020920502</a:t>
                </a:r>
                <a:r>
                  <a:rPr lang="en-US" b="1" dirty="0">
                    <a:solidFill>
                      <a:schemeClr val="tx1"/>
                    </a:solidFill>
                    <a:effectLst/>
                    <a:latin typeface="Cambria Math"/>
                    <a:ea typeface="Times New Roman"/>
                    <a:cs typeface="Times New Roman"/>
                  </a:rPr>
                  <a:t>≅</a:t>
                </a:r>
                <a:r>
                  <a:rPr lang="en-US" b="1" dirty="0">
                    <a:solidFill>
                      <a:schemeClr val="tx1"/>
                    </a:solidFill>
                    <a:effectLst/>
                    <a:latin typeface="Times New Roman"/>
                    <a:ea typeface="Times New Roman"/>
                  </a:rPr>
                  <a:t>0.021</a:t>
                </a:r>
                <a:endParaRPr lang="en-US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304800" y="3886200"/>
                <a:ext cx="8534400" cy="2743200"/>
              </a:xfrm>
              <a:blipFill rotWithShape="1">
                <a:blip r:embed="rId2"/>
                <a:stretch>
                  <a:fillRect/>
                </a:stretch>
              </a:blip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8534400" cy="3276600"/>
          </a:xfrm>
          <a:prstGeom prst="rect">
            <a:avLst/>
          </a:prstGeom>
          <a:ln/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93779583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457200"/>
            <a:ext cx="8305800" cy="5863144"/>
          </a:xfrm>
          <a:prstGeom prst="rect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IQ" sz="4000" b="1" i="1" u="sng" dirty="0" smtClean="0">
                <a:solidFill>
                  <a:srgbClr val="FF0000"/>
                </a:solidFill>
                <a:ea typeface="Times New Roman"/>
                <a:cs typeface="Times New Roman"/>
              </a:rPr>
              <a:t>  </a:t>
            </a:r>
            <a:r>
              <a:rPr lang="ar-SA" sz="4000" b="1" i="1" u="sng" dirty="0" smtClean="0">
                <a:solidFill>
                  <a:srgbClr val="FF0000"/>
                </a:solidFill>
                <a:ea typeface="Times New Roman"/>
                <a:cs typeface="Times New Roman"/>
              </a:rPr>
              <a:t>تعريف</a:t>
            </a:r>
            <a:r>
              <a:rPr lang="ar-SA" sz="4000" b="1" i="1" u="sng" dirty="0">
                <a:solidFill>
                  <a:srgbClr val="FF0000"/>
                </a:solidFill>
                <a:ea typeface="Times New Roman"/>
                <a:cs typeface="Times New Roman"/>
              </a:rPr>
              <a:t>:-</a:t>
            </a:r>
            <a:endParaRPr lang="en-US" sz="2400" b="1" i="1" u="sng" dirty="0">
              <a:solidFill>
                <a:srgbClr val="FF0000"/>
              </a:solidFill>
              <a:ea typeface="Calibri"/>
              <a:cs typeface="Arial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IQ" sz="3600" b="1" i="1" u="sng" dirty="0" smtClean="0">
                <a:solidFill>
                  <a:srgbClr val="C00000"/>
                </a:solidFill>
                <a:ea typeface="Calibri"/>
                <a:cs typeface="Times New Roman"/>
              </a:rPr>
              <a:t> الاخطاء </a:t>
            </a:r>
            <a:r>
              <a:rPr lang="ar-IQ" sz="3600" b="1" i="1" u="sng" dirty="0">
                <a:solidFill>
                  <a:srgbClr val="C00000"/>
                </a:solidFill>
                <a:ea typeface="Calibri"/>
                <a:cs typeface="Times New Roman"/>
              </a:rPr>
              <a:t>العددية</a:t>
            </a:r>
            <a:r>
              <a:rPr lang="en-US" sz="3600" b="1" i="1" u="sng" dirty="0" smtClean="0">
                <a:solidFill>
                  <a:srgbClr val="C00000"/>
                </a:solidFill>
                <a:effectLst/>
                <a:latin typeface="Times New Roman"/>
                <a:ea typeface="Calibri"/>
                <a:cs typeface="Arial"/>
              </a:rPr>
              <a:t>Numerical Errors </a:t>
            </a:r>
            <a:endParaRPr lang="en-US" sz="2400" b="1" i="1" u="sng" dirty="0">
              <a:solidFill>
                <a:srgbClr val="C00000"/>
              </a:solidFill>
              <a:ea typeface="Calibri"/>
              <a:cs typeface="Arial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IQ" sz="3600" b="1" dirty="0" smtClean="0">
                <a:ea typeface="Calibri"/>
                <a:cs typeface="Times New Roman"/>
              </a:rPr>
              <a:t> تنشأ </a:t>
            </a:r>
            <a:r>
              <a:rPr lang="ar-IQ" sz="3600" b="1" dirty="0">
                <a:ea typeface="Calibri"/>
                <a:cs typeface="Times New Roman"/>
              </a:rPr>
              <a:t>الاخطاء العددية خلال الحسابات بسبب الاخطاء </a:t>
            </a:r>
            <a:r>
              <a:rPr lang="ar-IQ" sz="3600" b="1" dirty="0" smtClean="0">
                <a:ea typeface="Calibri"/>
                <a:cs typeface="Times New Roman"/>
              </a:rPr>
              <a:t> 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IQ" sz="3600" b="1" dirty="0">
                <a:ea typeface="Calibri"/>
                <a:cs typeface="Times New Roman"/>
              </a:rPr>
              <a:t> </a:t>
            </a:r>
            <a:r>
              <a:rPr lang="ar-IQ" sz="3600" b="1" dirty="0" smtClean="0">
                <a:ea typeface="Calibri"/>
                <a:cs typeface="Times New Roman"/>
              </a:rPr>
              <a:t>المدورة </a:t>
            </a:r>
            <a:r>
              <a:rPr lang="ar-IQ" sz="3600" b="1" dirty="0">
                <a:ea typeface="Calibri"/>
                <a:cs typeface="Times New Roman"/>
              </a:rPr>
              <a:t>والاخطاء المبتورة</a:t>
            </a:r>
            <a:endParaRPr lang="en-US" sz="2400" b="1" dirty="0">
              <a:ea typeface="Calibri"/>
              <a:cs typeface="Arial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IQ" sz="3600" b="1" i="1" u="sng" dirty="0" smtClean="0">
                <a:solidFill>
                  <a:srgbClr val="FF0000"/>
                </a:solidFill>
                <a:ea typeface="Calibri"/>
                <a:cs typeface="Times New Roman"/>
              </a:rPr>
              <a:t> </a:t>
            </a:r>
            <a:r>
              <a:rPr lang="ar-SA" sz="3600" b="1" i="1" u="sng" dirty="0" smtClean="0">
                <a:solidFill>
                  <a:srgbClr val="FF0000"/>
                </a:solidFill>
                <a:ea typeface="Calibri"/>
                <a:cs typeface="Times New Roman"/>
              </a:rPr>
              <a:t>تعريف:-</a:t>
            </a:r>
            <a:endParaRPr lang="en-US" sz="2400" b="1" i="1" u="sng" dirty="0">
              <a:solidFill>
                <a:srgbClr val="FF0000"/>
              </a:solidFill>
              <a:ea typeface="Calibri"/>
              <a:cs typeface="Arial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IQ" sz="3600" b="1" i="1" u="sng" dirty="0" smtClean="0">
                <a:solidFill>
                  <a:srgbClr val="C00000"/>
                </a:solidFill>
                <a:ea typeface="Calibri"/>
                <a:cs typeface="Times New Roman"/>
              </a:rPr>
              <a:t> </a:t>
            </a:r>
            <a:r>
              <a:rPr lang="ar-SA" sz="3600" b="1" i="1" u="sng" dirty="0" smtClean="0">
                <a:solidFill>
                  <a:srgbClr val="C00000"/>
                </a:solidFill>
                <a:ea typeface="Calibri"/>
                <a:cs typeface="Times New Roman"/>
              </a:rPr>
              <a:t>الخطأ </a:t>
            </a:r>
            <a:r>
              <a:rPr lang="ar-SA" sz="3600" b="1" i="1" u="sng" dirty="0">
                <a:solidFill>
                  <a:srgbClr val="C00000"/>
                </a:solidFill>
                <a:ea typeface="Calibri"/>
                <a:cs typeface="Times New Roman"/>
              </a:rPr>
              <a:t>المدور </a:t>
            </a:r>
            <a:r>
              <a:rPr lang="en-US" sz="3600" b="1" i="1" u="sng" dirty="0" smtClean="0">
                <a:solidFill>
                  <a:srgbClr val="C00000"/>
                </a:solidFill>
                <a:effectLst/>
                <a:latin typeface="Times New Roman"/>
                <a:ea typeface="Calibri"/>
                <a:cs typeface="Arial"/>
              </a:rPr>
              <a:t>Round-off Errors</a:t>
            </a:r>
            <a:endParaRPr lang="en-US" sz="2400" b="1" i="1" u="sng" dirty="0">
              <a:solidFill>
                <a:srgbClr val="C00000"/>
              </a:solidFill>
              <a:ea typeface="Calibri"/>
              <a:cs typeface="Arial"/>
            </a:endParaRPr>
          </a:p>
          <a:p>
            <a:pPr algn="r"/>
            <a:r>
              <a:rPr lang="ar-SA" sz="3600" b="1" dirty="0" smtClean="0">
                <a:effectLst/>
                <a:ea typeface="Calibri"/>
                <a:cs typeface="Times New Roman"/>
              </a:rPr>
              <a:t>هو الفرق بين القيمة التقريبية المحسوبة لعدد وقيمته الرياضية الدقيقة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16629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304800" y="381000"/>
                <a:ext cx="8229600" cy="6116611"/>
              </a:xfrm>
              <a:prstGeom prst="rect">
                <a:avLst/>
              </a:prstGeom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2400" b="1" dirty="0" smtClean="0">
                    <a:effectLst/>
                    <a:latin typeface="Times New Roman"/>
                    <a:ea typeface="Calibri"/>
                    <a:cs typeface="Arial"/>
                  </a:rPr>
                  <a:t>1/7=0.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400" b="1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accPr>
                      <m:e>
                        <m:r>
                          <a:rPr lang="en-US" sz="2400" b="1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𝟏𝟒𝟐</m:t>
                        </m:r>
                        <m:r>
                          <a:rPr lang="en-US" sz="2400" b="1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 </m:t>
                        </m:r>
                        <m:r>
                          <a:rPr lang="en-US" sz="2400" b="1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𝟖𝟓𝟕</m:t>
                        </m:r>
                      </m:e>
                    </m:acc>
                  </m:oMath>
                </a14:m>
                <a:endParaRPr lang="en-US" sz="1600" b="1" dirty="0">
                  <a:ea typeface="Calibri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2400" b="1" dirty="0">
                    <a:effectLst/>
                    <a:latin typeface="Times New Roman"/>
                    <a:ea typeface="Times New Roman"/>
                    <a:cs typeface="Arial"/>
                  </a:rPr>
                  <a:t>Representation=</a:t>
                </a:r>
                <a:r>
                  <a:rPr lang="en-US" sz="2400" b="1" dirty="0">
                    <a:effectLst/>
                    <a:latin typeface="Times New Roman"/>
                    <a:ea typeface="Calibri"/>
                    <a:cs typeface="Arial"/>
                  </a:rPr>
                  <a:t>0.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400" b="1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accPr>
                      <m:e>
                        <m:r>
                          <a:rPr lang="en-US" sz="2400" b="1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𝟏𝟒𝟐</m:t>
                        </m:r>
                        <m:r>
                          <a:rPr lang="en-US" sz="2400" b="1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 </m:t>
                        </m:r>
                        <m:r>
                          <a:rPr lang="en-US" sz="2400" b="1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𝟖𝟓𝟕</m:t>
                        </m:r>
                      </m:e>
                    </m:acc>
                  </m:oMath>
                </a14:m>
                <a:endParaRPr lang="en-US" sz="1600" b="1" dirty="0">
                  <a:ea typeface="Calibri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2400" b="1" dirty="0">
                    <a:effectLst/>
                    <a:latin typeface="Times New Roman"/>
                    <a:ea typeface="Times New Roman"/>
                    <a:cs typeface="Arial"/>
                  </a:rPr>
                  <a:t>Approximation=0.142 857</a:t>
                </a:r>
                <a:endParaRPr lang="en-US" sz="1600" b="1" dirty="0">
                  <a:ea typeface="Calibri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2400" b="1" dirty="0">
                    <a:effectLst/>
                    <a:latin typeface="Times New Roman"/>
                    <a:ea typeface="Times New Roman"/>
                    <a:cs typeface="Arial"/>
                  </a:rPr>
                  <a:t>Error=0.000000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400" b="1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accPr>
                      <m:e>
                        <m:r>
                          <a:rPr lang="en-US" sz="2400" b="1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𝟏𝟒𝟐</m:t>
                        </m:r>
                        <m:r>
                          <a:rPr lang="en-US" sz="2400" b="1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 </m:t>
                        </m:r>
                        <m:r>
                          <a:rPr lang="en-US" sz="2400" b="1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𝟖𝟓𝟕</m:t>
                        </m:r>
                      </m:e>
                    </m:acc>
                  </m:oMath>
                </a14:m>
                <a:endParaRPr lang="en-US" sz="1600" b="1" dirty="0">
                  <a:ea typeface="Calibri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b="1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radPr>
                      <m:deg/>
                      <m:e>
                        <m:r>
                          <a:rPr lang="en-US" sz="2400" b="1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𝟐</m:t>
                        </m:r>
                      </m:e>
                    </m:rad>
                  </m:oMath>
                </a14:m>
                <a:r>
                  <a:rPr lang="en-US" sz="2400" b="1" dirty="0">
                    <a:effectLst/>
                    <a:latin typeface="Times New Roman"/>
                    <a:ea typeface="Times New Roman"/>
                    <a:cs typeface="Arial"/>
                  </a:rPr>
                  <a:t>=1.414213…</a:t>
                </a:r>
                <a:endParaRPr lang="en-US" sz="1600" b="1" dirty="0">
                  <a:ea typeface="Calibri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2400" b="1" dirty="0">
                    <a:effectLst/>
                    <a:latin typeface="Times New Roman"/>
                    <a:ea typeface="Times New Roman"/>
                    <a:cs typeface="Arial"/>
                  </a:rPr>
                  <a:t>Representation=1.414213…</a:t>
                </a:r>
                <a:endParaRPr lang="en-US" sz="1600" b="1" dirty="0">
                  <a:ea typeface="Calibri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2400" b="1" dirty="0">
                    <a:effectLst/>
                    <a:latin typeface="Times New Roman"/>
                    <a:ea typeface="Times New Roman"/>
                    <a:cs typeface="Arial"/>
                  </a:rPr>
                  <a:t>Approximation=1.41421</a:t>
                </a:r>
                <a:endParaRPr lang="en-US" sz="1600" b="1" dirty="0">
                  <a:ea typeface="Calibri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2400" b="1" dirty="0">
                    <a:effectLst/>
                    <a:latin typeface="Times New Roman"/>
                    <a:ea typeface="Times New Roman"/>
                    <a:cs typeface="Arial"/>
                  </a:rPr>
                  <a:t>Error=0.000003562373</a:t>
                </a:r>
                <a:endParaRPr lang="en-US" sz="1600" b="1" dirty="0">
                  <a:ea typeface="Calibri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2400" b="1" dirty="0">
                    <a:effectLst/>
                    <a:latin typeface="Cambria Math"/>
                    <a:ea typeface="Times New Roman"/>
                    <a:cs typeface="Times New Roman"/>
                  </a:rPr>
                  <a:t>π</a:t>
                </a:r>
                <a:r>
                  <a:rPr lang="en-US" sz="2400" b="1" dirty="0">
                    <a:effectLst/>
                    <a:latin typeface="Times New Roman"/>
                    <a:ea typeface="Times New Roman"/>
                    <a:cs typeface="Arial"/>
                  </a:rPr>
                  <a:t>=3.141592653589793238</a:t>
                </a:r>
                <a:endParaRPr lang="en-US" sz="1600" b="1" dirty="0">
                  <a:ea typeface="Calibri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2400" b="1" dirty="0">
                    <a:effectLst/>
                    <a:latin typeface="Times New Roman"/>
                    <a:ea typeface="Times New Roman"/>
                    <a:cs typeface="Arial"/>
                  </a:rPr>
                  <a:t>Representation=3.141592653589793</a:t>
                </a:r>
                <a:endParaRPr lang="en-US" sz="1600" b="1" dirty="0">
                  <a:ea typeface="Calibri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2400" b="1" dirty="0">
                    <a:effectLst/>
                    <a:latin typeface="Times New Roman"/>
                    <a:ea typeface="Times New Roman"/>
                    <a:cs typeface="Arial"/>
                  </a:rPr>
                  <a:t>Approximation=0.000  000  000  000  000 238</a:t>
                </a:r>
                <a:endParaRPr lang="en-US" sz="1600" b="1" dirty="0">
                  <a:ea typeface="Calibri"/>
                  <a:cs typeface="Arial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381000"/>
                <a:ext cx="8229600" cy="611661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89729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23900" y="838200"/>
            <a:ext cx="7696200" cy="1077218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/>
            <a:r>
              <a:rPr lang="ar-IQ" sz="3200" b="1" dirty="0" smtClean="0"/>
              <a:t>يحصل الخطأ المدور بسبب استخدام الحواسيب لعدد ثابت من المراتب الثنائية ( الصفر والواحد)</a:t>
            </a:r>
            <a:endParaRPr lang="ar-IQ" sz="3200" b="1" dirty="0"/>
          </a:p>
        </p:txBody>
      </p:sp>
      <p:sp>
        <p:nvSpPr>
          <p:cNvPr id="3" name="Rectangle 2"/>
          <p:cNvSpPr/>
          <p:nvPr/>
        </p:nvSpPr>
        <p:spPr>
          <a:xfrm>
            <a:off x="723900" y="3124200"/>
            <a:ext cx="7696200" cy="2008755"/>
          </a:xfrm>
          <a:prstGeom prst="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IQ" sz="2800" b="1" u="sng" dirty="0">
                <a:solidFill>
                  <a:srgbClr val="FF0000"/>
                </a:solidFill>
                <a:ea typeface="Calibri"/>
                <a:cs typeface="Times New Roman"/>
              </a:rPr>
              <a:t>الخطأ نتيجة البتر او القطع </a:t>
            </a:r>
            <a:r>
              <a:rPr lang="en-US" sz="2800" b="1" u="sng" dirty="0" smtClean="0">
                <a:solidFill>
                  <a:srgbClr val="FF0000"/>
                </a:solidFill>
                <a:effectLst/>
                <a:latin typeface="Times New Roman"/>
                <a:ea typeface="Calibri"/>
                <a:cs typeface="Arial"/>
              </a:rPr>
              <a:t>Truncation Error </a:t>
            </a:r>
            <a:endParaRPr lang="en-US" b="1" dirty="0">
              <a:solidFill>
                <a:srgbClr val="FF0000"/>
              </a:solidFill>
              <a:ea typeface="Calibri"/>
              <a:cs typeface="Arial"/>
            </a:endParaRPr>
          </a:p>
          <a:p>
            <a:pPr algn="r"/>
            <a:r>
              <a:rPr lang="ar-SA" sz="2800" b="1" dirty="0">
                <a:ea typeface="Calibri"/>
                <a:cs typeface="Times New Roman"/>
              </a:rPr>
              <a:t>يتسبب هذا النوع من الخطأ عندما نكون مضطرون لاستخدام التقنيات الرياضية التي تعطي اجوبة تقريبية بدل من الاجوبة الدقيقة.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769723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76540"/>
            <a:ext cx="8229600" cy="6000460"/>
          </a:xfrm>
          <a:prstGeom prst="rect">
            <a:avLst/>
          </a:prstGeom>
          <a:ln/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1832776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657</Words>
  <Application>Microsoft Office PowerPoint</Application>
  <PresentationFormat>عرض على الشاشة (3:4)‏</PresentationFormat>
  <Paragraphs>98</Paragraphs>
  <Slides>17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17</vt:i4>
      </vt:variant>
    </vt:vector>
  </HeadingPairs>
  <TitlesOfParts>
    <vt:vector size="18" baseType="lpstr">
      <vt:lpstr>Office Theme</vt:lpstr>
      <vt:lpstr>جامعة واسط كلية الادارة والاقتصاد  قسم الاحصاء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SACC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جامعة واسط كلية الادارة والاقتصاد  قسم الاحصاء</dc:title>
  <dc:creator>Tabarak</dc:creator>
  <cp:lastModifiedBy>iraq</cp:lastModifiedBy>
  <cp:revision>25</cp:revision>
  <dcterms:created xsi:type="dcterms:W3CDTF">2019-09-21T21:24:29Z</dcterms:created>
  <dcterms:modified xsi:type="dcterms:W3CDTF">2019-09-22T04:43:09Z</dcterms:modified>
</cp:coreProperties>
</file>