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A7C7-80E0-4AA1-AB96-AA1B4B8A4CE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715-6CEC-4AB7-A36A-FD89539A5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5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A7C7-80E0-4AA1-AB96-AA1B4B8A4CE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715-6CEC-4AB7-A36A-FD89539A5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0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A7C7-80E0-4AA1-AB96-AA1B4B8A4CE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715-6CEC-4AB7-A36A-FD89539A5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50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A7C7-80E0-4AA1-AB96-AA1B4B8A4CE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715-6CEC-4AB7-A36A-FD89539A5AC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806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A7C7-80E0-4AA1-AB96-AA1B4B8A4CE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715-6CEC-4AB7-A36A-FD89539A5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42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A7C7-80E0-4AA1-AB96-AA1B4B8A4CE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715-6CEC-4AB7-A36A-FD89539A5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23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A7C7-80E0-4AA1-AB96-AA1B4B8A4CE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715-6CEC-4AB7-A36A-FD89539A5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69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A7C7-80E0-4AA1-AB96-AA1B4B8A4CE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715-6CEC-4AB7-A36A-FD89539A5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2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A7C7-80E0-4AA1-AB96-AA1B4B8A4CE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715-6CEC-4AB7-A36A-FD89539A5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6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A7C7-80E0-4AA1-AB96-AA1B4B8A4CE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715-6CEC-4AB7-A36A-FD89539A5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1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A7C7-80E0-4AA1-AB96-AA1B4B8A4CE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715-6CEC-4AB7-A36A-FD89539A5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9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A7C7-80E0-4AA1-AB96-AA1B4B8A4CE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715-6CEC-4AB7-A36A-FD89539A5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6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A7C7-80E0-4AA1-AB96-AA1B4B8A4CE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715-6CEC-4AB7-A36A-FD89539A5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A7C7-80E0-4AA1-AB96-AA1B4B8A4CE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715-6CEC-4AB7-A36A-FD89539A5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A7C7-80E0-4AA1-AB96-AA1B4B8A4CE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715-6CEC-4AB7-A36A-FD89539A5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0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A7C7-80E0-4AA1-AB96-AA1B4B8A4CE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715-6CEC-4AB7-A36A-FD89539A5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A7C7-80E0-4AA1-AB96-AA1B4B8A4CE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6715-6CEC-4AB7-A36A-FD89539A5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5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1F9A7C7-80E0-4AA1-AB96-AA1B4B8A4CE4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F6715-6CEC-4AB7-A36A-FD89539A5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59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4586" y="-111369"/>
            <a:ext cx="8825658" cy="2350477"/>
          </a:xfrm>
        </p:spPr>
        <p:txBody>
          <a:bodyPr/>
          <a:lstStyle/>
          <a:p>
            <a:pPr algn="ctr"/>
            <a:r>
              <a:rPr lang="ar-IQ" b="1" dirty="0" smtClean="0"/>
              <a:t>السلاسل الزمنية</a:t>
            </a:r>
            <a:br>
              <a:rPr lang="ar-IQ" b="1" dirty="0" smtClean="0"/>
            </a:br>
            <a:r>
              <a:rPr lang="ar-IQ" b="1" dirty="0" err="1" smtClean="0"/>
              <a:t>م.احمد</a:t>
            </a:r>
            <a:r>
              <a:rPr lang="ar-IQ" b="1" dirty="0" smtClean="0"/>
              <a:t> مهدي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6057" y="686938"/>
                <a:ext cx="10859218" cy="5765619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endParaRPr lang="en-US" dirty="0" smtClean="0"/>
              </a:p>
              <a:p>
                <a:pPr marL="0" indent="0" algn="r" rtl="1">
                  <a:buNone/>
                </a:pPr>
                <a:r>
                  <a:rPr lang="ar-IQ" dirty="0" smtClean="0">
                    <a:cs typeface="+mj-cs"/>
                  </a:rPr>
                  <a:t>ان </a:t>
                </a:r>
                <a:r>
                  <a:rPr lang="ar-IQ" dirty="0">
                    <a:cs typeface="+mj-cs"/>
                  </a:rPr>
                  <a:t>العملية التصادفية </a:t>
                </a:r>
                <a:r>
                  <a:rPr lang="en-US" dirty="0">
                    <a:cs typeface="+mj-cs"/>
                  </a:rPr>
                  <a:t>stochastic Processes </a:t>
                </a:r>
                <a:r>
                  <a:rPr lang="ar-IQ" dirty="0">
                    <a:cs typeface="+mj-cs"/>
                  </a:rPr>
                  <a:t>هي الدالة الحقيقية المعرفة على </a:t>
                </a:r>
                <a:r>
                  <a:rPr lang="en-US" dirty="0" err="1">
                    <a:cs typeface="+mj-cs"/>
                  </a:rPr>
                  <a:t>Tx</a:t>
                </a:r>
                <a:r>
                  <a:rPr lang="en-US" dirty="0">
                    <a:cs typeface="+mj-cs"/>
                  </a:rPr>
                  <a:t>Ω </a:t>
                </a:r>
                <a:r>
                  <a:rPr lang="ar-IQ" dirty="0">
                    <a:cs typeface="+mj-cs"/>
                  </a:rPr>
                  <a:t>حيث ان لكل</a:t>
                </a:r>
                <a:r>
                  <a:rPr lang="en-US" dirty="0">
                    <a:cs typeface="+mj-cs"/>
                  </a:rPr>
                  <a:t>T € t </a:t>
                </a:r>
                <a:r>
                  <a:rPr lang="ar-IQ" dirty="0">
                    <a:cs typeface="+mj-cs"/>
                  </a:rPr>
                  <a:t>و </a:t>
                </a:r>
                <a:r>
                  <a:rPr lang="en-US" dirty="0">
                    <a:cs typeface="+mj-cs"/>
                  </a:rPr>
                  <a:t>W€Ω </a:t>
                </a:r>
                <a:r>
                  <a:rPr lang="ar-IQ" dirty="0">
                    <a:cs typeface="+mj-cs"/>
                  </a:rPr>
                  <a:t>يوجد عدد حقيقي (</a:t>
                </a:r>
                <a:r>
                  <a:rPr lang="en-US" dirty="0">
                    <a:cs typeface="+mj-cs"/>
                  </a:rPr>
                  <a:t>Z(</a:t>
                </a:r>
                <a:r>
                  <a:rPr lang="en-US" dirty="0" err="1">
                    <a:cs typeface="+mj-cs"/>
                  </a:rPr>
                  <a:t>W,t</a:t>
                </a:r>
                <a:r>
                  <a:rPr lang="en-US" dirty="0">
                    <a:cs typeface="+mj-cs"/>
                  </a:rPr>
                  <a:t> </a:t>
                </a:r>
                <a:r>
                  <a:rPr lang="ar-IQ" dirty="0">
                    <a:cs typeface="+mj-cs"/>
                  </a:rPr>
                  <a:t>على الفضاء الاحتمالي (</a:t>
                </a:r>
                <a14:m>
                  <m:oMath xmlns:m="http://schemas.openxmlformats.org/officeDocument/2006/math">
                    <m:r>
                      <a:rPr lang="ar-IQ">
                        <a:latin typeface="Cambria Math"/>
                        <a:cs typeface="+mj-cs"/>
                      </a:rPr>
                      <m:t>ᶲ</m:t>
                    </m:r>
                  </m:oMath>
                </a14:m>
                <a:r>
                  <a:rPr lang="ar-IQ" dirty="0">
                    <a:cs typeface="+mj-cs"/>
                  </a:rPr>
                  <a:t>,</a:t>
                </a:r>
                <a:r>
                  <a:rPr lang="en-US" dirty="0">
                    <a:cs typeface="+mj-cs"/>
                  </a:rPr>
                  <a:t>Ω</a:t>
                </a:r>
                <a:r>
                  <a:rPr lang="ar-IQ" dirty="0">
                    <a:cs typeface="+mj-cs"/>
                  </a:rPr>
                  <a:t>,</a:t>
                </a:r>
                <a:r>
                  <a:rPr lang="en-US" dirty="0">
                    <a:cs typeface="+mj-cs"/>
                  </a:rPr>
                  <a:t>P</a:t>
                </a:r>
                <a:r>
                  <a:rPr lang="ar-IQ" dirty="0">
                    <a:cs typeface="+mj-cs"/>
                  </a:rPr>
                  <a:t> )  وعند ثبات </a:t>
                </a:r>
                <a:r>
                  <a:rPr lang="en-US" dirty="0">
                    <a:cs typeface="+mj-cs"/>
                  </a:rPr>
                  <a:t>W</a:t>
                </a:r>
                <a:r>
                  <a:rPr lang="ar-IQ" dirty="0">
                    <a:cs typeface="+mj-cs"/>
                  </a:rPr>
                  <a:t>  فان هذا العدد يعتبر دالة حقيقية </a:t>
                </a:r>
                <a:r>
                  <a:rPr lang="en-US" dirty="0">
                    <a:cs typeface="+mj-cs"/>
                  </a:rPr>
                  <a:t>t </a:t>
                </a:r>
                <a:r>
                  <a:rPr lang="ar-IQ" dirty="0">
                    <a:cs typeface="+mj-cs"/>
                  </a:rPr>
                  <a:t>وانها تعد تحقيقا </a:t>
                </a:r>
                <a:r>
                  <a:rPr lang="en-US" dirty="0">
                    <a:cs typeface="+mj-cs"/>
                  </a:rPr>
                  <a:t>Realization</a:t>
                </a:r>
                <a:r>
                  <a:rPr lang="ar-IQ" dirty="0">
                    <a:cs typeface="+mj-cs"/>
                  </a:rPr>
                  <a:t>  وتدعى ايضا بدالة العينة</a:t>
                </a:r>
                <a:r>
                  <a:rPr lang="en-US" dirty="0">
                    <a:cs typeface="+mj-cs"/>
                  </a:rPr>
                  <a:t>Sample Function </a:t>
                </a:r>
                <a:r>
                  <a:rPr lang="ar-IQ" dirty="0">
                    <a:cs typeface="+mj-cs"/>
                  </a:rPr>
                  <a:t>  </a:t>
                </a:r>
                <a:r>
                  <a:rPr lang="ar-IQ" dirty="0" smtClean="0">
                    <a:cs typeface="+mj-cs"/>
                  </a:rPr>
                  <a:t>.لذلك </a:t>
                </a:r>
                <a:r>
                  <a:rPr lang="ar-IQ" dirty="0">
                    <a:cs typeface="+mj-cs"/>
                  </a:rPr>
                  <a:t>تتكون السلسلة الزمنية </a:t>
                </a:r>
                <a:r>
                  <a:rPr lang="en-US" dirty="0">
                    <a:cs typeface="+mj-cs"/>
                  </a:rPr>
                  <a:t>Time Series </a:t>
                </a:r>
                <a:r>
                  <a:rPr lang="ar-IQ" dirty="0">
                    <a:cs typeface="+mj-cs"/>
                  </a:rPr>
                  <a:t>على شكل مجموعة          [</a:t>
                </a:r>
                <a:r>
                  <a:rPr lang="en-US" dirty="0" err="1">
                    <a:cs typeface="+mj-cs"/>
                  </a:rPr>
                  <a:t>Zt</a:t>
                </a:r>
                <a:r>
                  <a:rPr lang="en-US" dirty="0">
                    <a:cs typeface="+mj-cs"/>
                  </a:rPr>
                  <a:t> ,t</a:t>
                </a:r>
                <a14:m>
                  <m:oMath xmlns:m="http://schemas.openxmlformats.org/officeDocument/2006/math">
                    <m:r>
                      <a:rPr lang="ar-IQ">
                        <a:latin typeface="Cambria Math"/>
                        <a:cs typeface="+mj-cs"/>
                      </a:rPr>
                      <m:t>∈</m:t>
                    </m:r>
                  </m:oMath>
                </a14:m>
                <a:r>
                  <a:rPr lang="en-US" dirty="0">
                    <a:cs typeface="+mj-cs"/>
                  </a:rPr>
                  <a:t>T</a:t>
                </a:r>
                <a:r>
                  <a:rPr lang="ar-IQ" dirty="0">
                    <a:cs typeface="+mj-cs"/>
                  </a:rPr>
                  <a:t>] للمتغيرات العشوائية , والتي يمكن اعتبارها سلسلة من القيم المتحققة للعملية التصادفية </a:t>
                </a:r>
                <a:r>
                  <a:rPr lang="ar-IQ" dirty="0" smtClean="0">
                    <a:cs typeface="+mj-cs"/>
                  </a:rPr>
                  <a:t>.وتاسيسا </a:t>
                </a:r>
                <a:r>
                  <a:rPr lang="ar-IQ" dirty="0">
                    <a:cs typeface="+mj-cs"/>
                  </a:rPr>
                  <a:t>على ذلك , فان السلسلة الزمنية هي مجموعة من المشاهدات الخاصة بظاهرة تولدت في فترات زمنية متعاقبة كتركيبة خطية </a:t>
                </a:r>
                <a:r>
                  <a:rPr lang="en-US" dirty="0">
                    <a:cs typeface="+mj-cs"/>
                  </a:rPr>
                  <a:t>Linear Combination </a:t>
                </a:r>
                <a:r>
                  <a:rPr lang="ar-IQ" dirty="0">
                    <a:cs typeface="+mj-cs"/>
                  </a:rPr>
                  <a:t>بحدود متتابعة </a:t>
                </a:r>
                <a:r>
                  <a:rPr lang="ar-IQ" dirty="0" smtClean="0">
                    <a:cs typeface="+mj-cs"/>
                  </a:rPr>
                  <a:t>.وتكون </a:t>
                </a:r>
                <a:r>
                  <a:rPr lang="ar-IQ" dirty="0">
                    <a:cs typeface="+mj-cs"/>
                  </a:rPr>
                  <a:t>على نوعين هما سلاسل </a:t>
                </a:r>
                <a:r>
                  <a:rPr lang="ar-IQ" dirty="0" smtClean="0">
                    <a:cs typeface="+mj-cs"/>
                  </a:rPr>
                  <a:t>زمنيةمتصلة</a:t>
                </a:r>
                <a:r>
                  <a:rPr lang="en-US" dirty="0">
                    <a:cs typeface="+mj-cs"/>
                  </a:rPr>
                  <a:t>Continuous Time Series </a:t>
                </a:r>
                <a:r>
                  <a:rPr lang="ar-IQ" dirty="0">
                    <a:cs typeface="+mj-cs"/>
                  </a:rPr>
                  <a:t>وترمز لها بالرمز </a:t>
                </a:r>
                <a:r>
                  <a:rPr lang="en-US" dirty="0" err="1">
                    <a:cs typeface="+mj-cs"/>
                  </a:rPr>
                  <a:t>Zt</a:t>
                </a:r>
                <a:r>
                  <a:rPr lang="en-US" dirty="0">
                    <a:cs typeface="+mj-cs"/>
                  </a:rPr>
                  <a:t> </a:t>
                </a:r>
                <a:r>
                  <a:rPr lang="ar-IQ" dirty="0">
                    <a:cs typeface="+mj-cs"/>
                  </a:rPr>
                  <a:t>وان ∞˂</a:t>
                </a:r>
                <a:r>
                  <a:rPr lang="en-US" dirty="0">
                    <a:cs typeface="+mj-cs"/>
                  </a:rPr>
                  <a:t>t</a:t>
                </a:r>
                <a:r>
                  <a:rPr lang="ar-IQ" dirty="0">
                    <a:cs typeface="+mj-cs"/>
                  </a:rPr>
                  <a:t>˂∞-  </a:t>
                </a:r>
                <a:r>
                  <a:rPr lang="ar-IQ" dirty="0" smtClean="0">
                    <a:cs typeface="+mj-cs"/>
                  </a:rPr>
                  <a:t>.وسلاسل </a:t>
                </a:r>
                <a:r>
                  <a:rPr lang="ar-IQ" dirty="0">
                    <a:cs typeface="+mj-cs"/>
                  </a:rPr>
                  <a:t>زمنية منفصلة </a:t>
                </a:r>
                <a:r>
                  <a:rPr lang="en-US" dirty="0">
                    <a:cs typeface="+mj-cs"/>
                  </a:rPr>
                  <a:t>Discrete time Series </a:t>
                </a:r>
                <a:r>
                  <a:rPr lang="ar-IQ" dirty="0">
                    <a:cs typeface="+mj-cs"/>
                  </a:rPr>
                  <a:t>ويرمز لها بالرمز </a:t>
                </a:r>
                <a:r>
                  <a:rPr lang="en-US" dirty="0" err="1">
                    <a:cs typeface="+mj-cs"/>
                  </a:rPr>
                  <a:t>Z</a:t>
                </a:r>
                <a:r>
                  <a:rPr lang="en-US" baseline="-25000" dirty="0" err="1">
                    <a:cs typeface="+mj-cs"/>
                  </a:rPr>
                  <a:t>t</a:t>
                </a:r>
                <a:r>
                  <a:rPr lang="ar-IQ" dirty="0">
                    <a:cs typeface="+mj-cs"/>
                  </a:rPr>
                  <a:t>  وان </a:t>
                </a:r>
                <a:r>
                  <a:rPr lang="en-US" dirty="0">
                    <a:cs typeface="+mj-cs"/>
                  </a:rPr>
                  <a:t>t=0,±1,±2,…. </a:t>
                </a:r>
                <a:r>
                  <a:rPr lang="ar-IQ" dirty="0">
                    <a:cs typeface="+mj-cs"/>
                  </a:rPr>
                  <a:t>وهوه الاكثر استخدام في المجال التطبيقي </a:t>
                </a:r>
                <a:r>
                  <a:rPr lang="ar-IQ" dirty="0" smtClean="0">
                    <a:cs typeface="+mj-cs"/>
                  </a:rPr>
                  <a:t>.اما </a:t>
                </a:r>
                <a:r>
                  <a:rPr lang="ar-IQ" dirty="0">
                    <a:cs typeface="+mj-cs"/>
                  </a:rPr>
                  <a:t>النموذج السلسلة الزمنية </a:t>
                </a:r>
                <a:r>
                  <a:rPr lang="en-US" dirty="0">
                    <a:cs typeface="+mj-cs"/>
                  </a:rPr>
                  <a:t>Time Series Model </a:t>
                </a:r>
                <a:r>
                  <a:rPr lang="ar-IQ" dirty="0">
                    <a:cs typeface="+mj-cs"/>
                  </a:rPr>
                  <a:t>فهو دالة تربط قيمة السلسلة الزمنية بالقيم السابقة لها وايضا اخطائها . وبكلام اخر هي السلسة الزمنية المرتبطة بالأخرى </a:t>
                </a:r>
                <a:r>
                  <a:rPr lang="ar-IQ" dirty="0"/>
                  <a:t>.</a:t>
                </a:r>
                <a:endParaRPr lang="en-US" dirty="0"/>
              </a:p>
              <a:p>
                <a:pPr marL="0" indent="0" algn="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6057" y="686938"/>
                <a:ext cx="10859218" cy="5765619"/>
              </a:xfrm>
              <a:blipFill rotWithShape="0">
                <a:blip r:embed="rId2"/>
                <a:stretch>
                  <a:fillRect l="-618" r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12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2091"/>
            <a:ext cx="10515600" cy="5624872"/>
          </a:xfrm>
        </p:spPr>
        <p:txBody>
          <a:bodyPr/>
          <a:lstStyle/>
          <a:p>
            <a:pPr algn="r" rtl="1"/>
            <a:r>
              <a:rPr lang="ar-IQ" b="1" u="sng" dirty="0"/>
              <a:t>الاستقرارية   </a:t>
            </a:r>
            <a:r>
              <a:rPr lang="en-US" b="1" u="sng" dirty="0"/>
              <a:t>Stationary</a:t>
            </a:r>
            <a:endParaRPr lang="en-US" dirty="0"/>
          </a:p>
          <a:p>
            <a:pPr algn="r" rtl="1"/>
            <a:r>
              <a:rPr lang="ar-IQ" dirty="0"/>
              <a:t>تعتبر السلسلة الزمنية المستقرة </a:t>
            </a:r>
            <a:r>
              <a:rPr lang="en-US" dirty="0"/>
              <a:t>stationary time series</a:t>
            </a:r>
            <a:r>
              <a:rPr lang="ar-IQ" dirty="0"/>
              <a:t>  من العمليات التصادفية المقامة على اساس افتراض ان العملية لها حالة خاصة من الموازنة الاحصائية </a:t>
            </a:r>
            <a:r>
              <a:rPr lang="en-US" dirty="0"/>
              <a:t>Equilibrium Statistical</a:t>
            </a:r>
            <a:r>
              <a:rPr lang="ar-IQ" dirty="0"/>
              <a:t>  .</a:t>
            </a:r>
            <a:endParaRPr lang="en-US" dirty="0"/>
          </a:p>
          <a:p>
            <a:pPr algn="r" rtl="1"/>
            <a:r>
              <a:rPr lang="ar-IQ" dirty="0"/>
              <a:t>وتكون السلسلة الزمنية تامة الاستقرارية </a:t>
            </a:r>
            <a:r>
              <a:rPr lang="en-US" dirty="0"/>
              <a:t>Strictly Stationary Time Series </a:t>
            </a:r>
            <a:r>
              <a:rPr lang="ar-IQ" dirty="0"/>
              <a:t>اذا كانت الخصائص الاحتمالية لا تتأثر بتغير الزمن , وبعبارة اخرى فان دالة التوزيع المشترك </a:t>
            </a:r>
            <a:r>
              <a:rPr lang="en-US" dirty="0"/>
              <a:t>Distribution Function Joint</a:t>
            </a:r>
            <a:r>
              <a:rPr lang="ar-IQ" dirty="0"/>
              <a:t>  للمجموعة المحددة من المتغيرات العشوائية على النحو الاتي :</a:t>
            </a:r>
            <a:endParaRPr lang="en-US" dirty="0"/>
          </a:p>
          <a:p>
            <a:pPr algn="r" rtl="1"/>
            <a:r>
              <a:rPr lang="en-US" dirty="0"/>
              <a:t>FZ</a:t>
            </a:r>
            <a:r>
              <a:rPr lang="en-US" baseline="-25000" dirty="0"/>
              <a:t>t1</a:t>
            </a:r>
            <a:r>
              <a:rPr lang="en-US" dirty="0"/>
              <a:t>,Z</a:t>
            </a:r>
            <a:r>
              <a:rPr lang="en-US" baseline="-25000" dirty="0"/>
              <a:t>t2</a:t>
            </a:r>
            <a:r>
              <a:rPr lang="en-US" dirty="0"/>
              <a:t>,…,</a:t>
            </a:r>
            <a:r>
              <a:rPr lang="en-US" dirty="0" err="1"/>
              <a:t>Z</a:t>
            </a:r>
            <a:r>
              <a:rPr lang="en-US" baseline="-25000" dirty="0" err="1"/>
              <a:t>tn</a:t>
            </a:r>
            <a:r>
              <a:rPr lang="en-US" dirty="0"/>
              <a:t>(z</a:t>
            </a:r>
            <a:r>
              <a:rPr lang="en-US" baseline="-25000" dirty="0"/>
              <a:t>t1</a:t>
            </a:r>
            <a:r>
              <a:rPr lang="en-US" dirty="0"/>
              <a:t>,z</a:t>
            </a:r>
            <a:r>
              <a:rPr lang="en-US" baseline="-25000" dirty="0"/>
              <a:t>t2</a:t>
            </a:r>
            <a:r>
              <a:rPr lang="en-US" dirty="0"/>
              <a:t>,…,</a:t>
            </a:r>
            <a:r>
              <a:rPr lang="en-US" dirty="0" err="1"/>
              <a:t>z</a:t>
            </a:r>
            <a:r>
              <a:rPr lang="en-US" baseline="-25000" dirty="0" err="1"/>
              <a:t>tn</a:t>
            </a:r>
            <a:r>
              <a:rPr lang="en-US" dirty="0"/>
              <a:t>)=FZ</a:t>
            </a:r>
            <a:r>
              <a:rPr lang="en-US" baseline="-25000" dirty="0"/>
              <a:t>t1</a:t>
            </a:r>
            <a:r>
              <a:rPr lang="en-US" dirty="0"/>
              <a:t>+k, Z</a:t>
            </a:r>
            <a:r>
              <a:rPr lang="en-US" baseline="-25000" dirty="0"/>
              <a:t>t2</a:t>
            </a:r>
            <a:r>
              <a:rPr lang="en-US" dirty="0"/>
              <a:t>+k,…,</a:t>
            </a:r>
            <a:r>
              <a:rPr lang="en-US" dirty="0" err="1"/>
              <a:t>Z</a:t>
            </a:r>
            <a:r>
              <a:rPr lang="en-US" baseline="-25000" dirty="0" err="1"/>
              <a:t>tn</a:t>
            </a:r>
            <a:r>
              <a:rPr lang="en-US" dirty="0" err="1"/>
              <a:t>+k</a:t>
            </a:r>
            <a:r>
              <a:rPr lang="en-US" dirty="0"/>
              <a:t>(z</a:t>
            </a:r>
            <a:r>
              <a:rPr lang="en-US" baseline="-25000" dirty="0"/>
              <a:t>t1</a:t>
            </a:r>
            <a:r>
              <a:rPr lang="en-US" dirty="0"/>
              <a:t>,z</a:t>
            </a:r>
            <a:r>
              <a:rPr lang="en-US" baseline="-25000" dirty="0"/>
              <a:t>t2</a:t>
            </a:r>
            <a:r>
              <a:rPr lang="en-US" dirty="0"/>
              <a:t>,… ,</a:t>
            </a:r>
            <a:r>
              <a:rPr lang="en-US" dirty="0" err="1"/>
              <a:t>z</a:t>
            </a:r>
            <a:r>
              <a:rPr lang="en-US" baseline="-25000" dirty="0" err="1"/>
              <a:t>tn</a:t>
            </a:r>
            <a:r>
              <a:rPr lang="en-US" dirty="0"/>
              <a:t>)</a:t>
            </a:r>
            <a:r>
              <a:rPr lang="ar-IQ" dirty="0"/>
              <a:t>)</a:t>
            </a:r>
            <a:endParaRPr lang="en-US" dirty="0"/>
          </a:p>
          <a:p>
            <a:pPr algn="r" rtl="1"/>
            <a:r>
              <a:rPr lang="ar-IQ" dirty="0"/>
              <a:t>أي ان التوزيع المشترك للاحتمالية لاية مجموعة من المشاهدات لا يتاثر بازمنة الازاحات ( الارتدادت ) </a:t>
            </a:r>
            <a:r>
              <a:rPr lang="en-US" dirty="0"/>
              <a:t>Lags </a:t>
            </a:r>
            <a:r>
              <a:rPr lang="ar-IQ" dirty="0"/>
              <a:t>يرمز لها (</a:t>
            </a:r>
            <a:r>
              <a:rPr lang="en-US" dirty="0"/>
              <a:t>k</a:t>
            </a:r>
            <a:r>
              <a:rPr lang="ar-IQ" dirty="0"/>
              <a:t>) الحاصلة في كافة ازمنة المشاهدات من خلال أي مقدار صحيح ل </a:t>
            </a:r>
            <a:r>
              <a:rPr lang="en-US" dirty="0"/>
              <a:t>k</a:t>
            </a:r>
            <a:r>
              <a:rPr lang="ar-IQ" dirty="0"/>
              <a:t>  .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8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6056" y="479903"/>
                <a:ext cx="10515600" cy="5618971"/>
              </a:xfrm>
            </p:spPr>
            <p:txBody>
              <a:bodyPr>
                <a:normAutofit/>
              </a:bodyPr>
              <a:lstStyle/>
              <a:p>
                <a:pPr algn="r" rtl="1"/>
                <a:r>
                  <a:rPr lang="ar-IQ" dirty="0"/>
                  <a:t>اما السلسة الزمنية ضعيفة الاستقرارية </a:t>
                </a:r>
                <a:r>
                  <a:rPr lang="en-US" dirty="0"/>
                  <a:t>Weakly Stationary Time Series</a:t>
                </a:r>
                <a:r>
                  <a:rPr lang="ar-IQ" dirty="0"/>
                  <a:t>  وتسمى ايضا مستقرة في التغاير المشترك </a:t>
                </a:r>
                <a:r>
                  <a:rPr lang="en-US" dirty="0"/>
                  <a:t>Covariance Stationary</a:t>
                </a:r>
                <a:r>
                  <a:rPr lang="ar-IQ" dirty="0"/>
                  <a:t>  فهي التي تحقق الشرطين الاتيين :</a:t>
                </a:r>
                <a:endParaRPr lang="en-US" dirty="0"/>
              </a:p>
              <a:p>
                <a:pPr algn="r" rtl="1"/>
                <a:r>
                  <a:rPr lang="en-US" dirty="0" err="1"/>
                  <a:t>i</a:t>
                </a:r>
                <a:r>
                  <a:rPr lang="ar-IQ" dirty="0"/>
                  <a:t>- القيمة المتوقعة 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t</a:t>
                </a:r>
                <a:r>
                  <a:rPr lang="ar-IQ" dirty="0"/>
                  <a:t>  تكون ثابتة لجميع قيم </a:t>
                </a:r>
                <a:r>
                  <a:rPr lang="en-US" dirty="0"/>
                  <a:t>t</a:t>
                </a:r>
                <a:r>
                  <a:rPr lang="ar-IQ" dirty="0"/>
                  <a:t> .</a:t>
                </a:r>
                <a:endParaRPr lang="en-US" dirty="0"/>
              </a:p>
              <a:p>
                <a:pPr algn="r" rtl="1"/>
                <a:r>
                  <a:rPr lang="en-US" dirty="0"/>
                  <a:t>E(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t</a:t>
                </a:r>
                <a:r>
                  <a:rPr lang="en-US" dirty="0"/>
                  <a:t>)= µ     </a:t>
                </a:r>
                <a14:m>
                  <m:oMath xmlns:m="http://schemas.openxmlformats.org/officeDocument/2006/math">
                    <m:r>
                      <a:rPr lang="ar-IQ">
                        <a:latin typeface="Cambria Math"/>
                      </a:rPr>
                      <m:t>∀</m:t>
                    </m:r>
                    <m:r>
                      <a:rPr lang="ar-IQ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</a:t>
                </a:r>
              </a:p>
              <a:p>
                <a:pPr algn="r" rtl="1"/>
                <a:r>
                  <a:rPr lang="en-US" dirty="0"/>
                  <a:t>ii</a:t>
                </a:r>
                <a:r>
                  <a:rPr lang="ar-IQ" dirty="0"/>
                  <a:t>- ان التغاير المشترك الذاتي ثابتا عندما يكون العزم الثاني للسلسة محدد أي </a:t>
                </a:r>
                <a:r>
                  <a:rPr lang="en-US" dirty="0"/>
                  <a:t>{E[Z</a:t>
                </a:r>
                <a:r>
                  <a:rPr lang="en-US" baseline="30000" dirty="0"/>
                  <a:t>2</a:t>
                </a:r>
                <a:r>
                  <a:rPr lang="en-US" baseline="-25000" dirty="0"/>
                  <a:t>t</a:t>
                </a:r>
                <a:r>
                  <a:rPr lang="en-US" dirty="0"/>
                  <a:t>]</a:t>
                </a:r>
                <a14:m>
                  <m:oMath xmlns:m="http://schemas.openxmlformats.org/officeDocument/2006/math">
                    <m:r>
                      <a:rPr lang="ar-IQ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∞</m:t>
                    </m:r>
                  </m:oMath>
                </a14:m>
                <a:r>
                  <a:rPr lang="en-US" dirty="0"/>
                  <a:t>}</a:t>
                </a:r>
              </a:p>
              <a:p>
                <a:pPr algn="r" rtl="1"/>
                <a:r>
                  <a:rPr lang="ar-IQ" dirty="0"/>
                  <a:t>لكل قيم </a:t>
                </a:r>
                <a:r>
                  <a:rPr lang="en-US" dirty="0"/>
                  <a:t>t </a:t>
                </a:r>
                <a:r>
                  <a:rPr lang="ar-IQ" dirty="0"/>
                  <a:t>ويعتبر دالة على الازاحة </a:t>
                </a:r>
                <a:r>
                  <a:rPr lang="en-US" dirty="0"/>
                  <a:t>k </a:t>
                </a:r>
                <a:r>
                  <a:rPr lang="ar-IQ" dirty="0"/>
                  <a:t>بين المشاهدات أي :</a:t>
                </a:r>
                <a:endParaRPr lang="en-US" dirty="0"/>
              </a:p>
              <a:p>
                <a:pPr algn="r" rt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/>
                  <a:t>k= </a:t>
                </a:r>
                <a:r>
                  <a:rPr lang="en-US" dirty="0" err="1"/>
                  <a:t>cov</a:t>
                </a:r>
                <a:r>
                  <a:rPr lang="en-US" dirty="0"/>
                  <a:t>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t</a:t>
                </a:r>
                <a:r>
                  <a:rPr lang="en-US" dirty="0" err="1"/>
                  <a:t>,Z</a:t>
                </a:r>
                <a:r>
                  <a:rPr lang="en-US" baseline="-25000" dirty="0" err="1"/>
                  <a:t>t</a:t>
                </a:r>
                <a:r>
                  <a:rPr lang="en-US" baseline="-25000" dirty="0"/>
                  <a:t>-k</a:t>
                </a:r>
                <a:r>
                  <a:rPr lang="en-US" dirty="0"/>
                  <a:t>)=𝐸[(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t</a:t>
                </a:r>
                <a:r>
                  <a:rPr lang="en-US" dirty="0"/>
                  <a:t>-µ)(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t</a:t>
                </a:r>
                <a:r>
                  <a:rPr lang="en-US" baseline="-25000" dirty="0"/>
                  <a:t>-k</a:t>
                </a:r>
                <a:r>
                  <a:rPr lang="en-US" dirty="0"/>
                  <a:t>-µ)]</a:t>
                </a:r>
              </a:p>
              <a:p>
                <a:pPr algn="r" rtl="1"/>
                <a:r>
                  <a:rPr lang="en-US" dirty="0"/>
                  <a:t>[(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t+k</a:t>
                </a:r>
                <a:r>
                  <a:rPr lang="en-US" dirty="0"/>
                  <a:t>-µ)(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t</a:t>
                </a:r>
                <a:r>
                  <a:rPr lang="en-US" dirty="0"/>
                  <a:t>-µ)]=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/>
                  <a:t>-k</a:t>
                </a:r>
                <a:r>
                  <a:rPr lang="ar-IQ" dirty="0"/>
                  <a:t>=</a:t>
                </a:r>
                <a:endParaRPr lang="en-US" dirty="0"/>
              </a:p>
              <a:p>
                <a:pPr algn="r" rtl="1"/>
                <a:r>
                  <a:rPr lang="ar-IQ" dirty="0"/>
                  <a:t>وهي دالة زوجية ومتماثلة </a:t>
                </a:r>
                <a:r>
                  <a:rPr lang="en-US" dirty="0"/>
                  <a:t>Symmetric</a:t>
                </a:r>
                <a:r>
                  <a:rPr lang="ar-IQ" dirty="0"/>
                  <a:t>  حول الصفر (</a:t>
                </a:r>
                <a:r>
                  <a:rPr lang="en-US" dirty="0"/>
                  <a:t>k=0</a:t>
                </a:r>
                <a:r>
                  <a:rPr lang="ar-IQ" dirty="0"/>
                  <a:t>) .</a:t>
                </a:r>
                <a:endParaRPr lang="en-US" dirty="0"/>
              </a:p>
              <a:p>
                <a:pPr algn="r"/>
                <a:r>
                  <a:rPr lang="ar-IQ" dirty="0"/>
                  <a:t>وبتعتبر اخر فان نموذج السلسلة الزمنية يكون مستقرا عندما تقع جذوره </a:t>
                </a:r>
                <a:r>
                  <a:rPr lang="en-US" dirty="0"/>
                  <a:t>Roots  [ɸ(B)=0] </a:t>
                </a:r>
                <a:r>
                  <a:rPr lang="ar-IQ" dirty="0"/>
                  <a:t>خارج وحدة الدائرة التي نصنف قطرها واحد (</a:t>
                </a:r>
                <a:r>
                  <a:rPr lang="en-US" dirty="0"/>
                  <a:t>Unit Circle</a:t>
                </a:r>
                <a:r>
                  <a:rPr lang="ar-IQ" dirty="0"/>
                  <a:t>) حيث ان [</a:t>
                </a:r>
                <a:r>
                  <a:rPr lang="en-US" dirty="0"/>
                  <a:t>ɸ(B</a:t>
                </a:r>
                <a:r>
                  <a:rPr lang="ar-IQ" dirty="0"/>
                  <a:t>)] يمثل متعدد الحدود </a:t>
                </a:r>
                <a:r>
                  <a:rPr lang="en-US" dirty="0"/>
                  <a:t>Polynomial </a:t>
                </a:r>
                <a:r>
                  <a:rPr lang="ar-IQ" dirty="0"/>
                  <a:t>في </a:t>
                </a:r>
                <a:r>
                  <a:rPr lang="en-US" dirty="0"/>
                  <a:t>B </a:t>
                </a:r>
                <a:r>
                  <a:rPr lang="ar-IQ" dirty="0"/>
                  <a:t>وهذا يقود الى ان [|</a:t>
                </a:r>
                <a:r>
                  <a:rPr lang="en-US" dirty="0"/>
                  <a:t>B|˃1</a:t>
                </a:r>
                <a:r>
                  <a:rPr lang="ar-IQ" dirty="0"/>
                  <a:t>]. وتدعى هذه السلاسل الزمنية غير المستقرة </a:t>
                </a:r>
                <a:r>
                  <a:rPr lang="en-US" dirty="0"/>
                  <a:t>Non- Stationary Time Series</a:t>
                </a:r>
                <a:r>
                  <a:rPr lang="ar-IQ" dirty="0"/>
                  <a:t>  ويعتبر اخر فان سلوك السلسة الزمنية يكون غير مستقر عندما تقع جذوره [</a:t>
                </a:r>
                <a:r>
                  <a:rPr lang="en-US" dirty="0"/>
                  <a:t>ɸ(B)=0</a:t>
                </a:r>
                <a:r>
                  <a:rPr lang="ar-IQ" dirty="0"/>
                  <a:t>] داخل وحدة الدائرة التي نصف قطرها واحد (</a:t>
                </a:r>
                <a:r>
                  <a:rPr lang="en-US" dirty="0"/>
                  <a:t>Inside </a:t>
                </a:r>
                <a:r>
                  <a:rPr lang="en-US" dirty="0" smtClean="0"/>
                  <a:t>Unit</a:t>
                </a:r>
                <a:r>
                  <a:rPr lang="ar-IQ" dirty="0" smtClean="0"/>
                  <a:t>) </a:t>
                </a:r>
                <a:r>
                  <a:rPr lang="ar-IQ" dirty="0"/>
                  <a:t>اما انواع نماذج فسيتم شرحها لاحقا 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6056" y="479903"/>
                <a:ext cx="10515600" cy="5618971"/>
              </a:xfrm>
              <a:blipFill rotWithShape="0">
                <a:blip r:embed="rId2"/>
                <a:stretch>
                  <a:fillRect l="-1101" t="-760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44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8355"/>
                <a:ext cx="10515600" cy="5538608"/>
              </a:xfrm>
            </p:spPr>
            <p:txBody>
              <a:bodyPr>
                <a:normAutofit fontScale="92500" lnSpcReduction="10000"/>
              </a:bodyPr>
              <a:lstStyle/>
              <a:p>
                <a:pPr algn="r" rtl="1"/>
                <a:r>
                  <a:rPr lang="ar-IQ" sz="2400" b="1" u="sng" dirty="0"/>
                  <a:t>الدالة المولدة للتغاير المشترك الذاتي </a:t>
                </a:r>
                <a:endParaRPr lang="en-US" sz="2400" dirty="0"/>
              </a:p>
              <a:p>
                <a:pPr algn="r" rtl="1"/>
                <a:r>
                  <a:rPr lang="en-US" sz="2400" b="1" dirty="0"/>
                  <a:t>The </a:t>
                </a:r>
                <a:r>
                  <a:rPr lang="en-US" sz="2400" b="1" dirty="0" err="1"/>
                  <a:t>autocovariance</a:t>
                </a:r>
                <a:r>
                  <a:rPr lang="en-US" sz="2400" b="1" dirty="0"/>
                  <a:t> Generating Function</a:t>
                </a:r>
                <a:endParaRPr lang="en-US" sz="2400" dirty="0"/>
              </a:p>
              <a:p>
                <a:pPr algn="r" rtl="1"/>
                <a:r>
                  <a:rPr lang="ar-IQ" sz="2400" dirty="0"/>
                  <a:t>تتطلب الدالة المولدة للتغاير المشترك الذاتي ان تكون العملية مستقرة التغاير المشترك الذاتي , وعندما تكون متتابعة التغاير المشترك ذات مجموع مطلق </a:t>
                </a:r>
                <a:r>
                  <a:rPr lang="en-US" sz="2400" dirty="0"/>
                  <a:t>Absolutely </a:t>
                </a:r>
                <a:r>
                  <a:rPr lang="en-US" sz="2400" dirty="0" err="1"/>
                  <a:t>Summable</a:t>
                </a:r>
                <a:r>
                  <a:rPr lang="en-US" sz="2400" dirty="0"/>
                  <a:t> </a:t>
                </a:r>
                <a:r>
                  <a:rPr lang="ar-IQ" sz="2400" dirty="0"/>
                  <a:t>أي </a:t>
                </a:r>
                <a:endParaRPr lang="en-US" sz="2400" dirty="0"/>
              </a:p>
              <a:p>
                <a:pPr algn="r" rtl="1"/>
                <a:r>
                  <a:rPr lang="ar-IQ" sz="2400" dirty="0"/>
                  <a:t>∞˂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en-US" sz="2400" i="1">
                            <a:latin typeface="Cambria Math"/>
                          </a:rPr>
                          <m:t>=−∞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│</m:t>
                        </m:r>
                        <m:r>
                          <a:rPr lang="en-US" sz="2400" i="1">
                            <a:latin typeface="Cambria Math"/>
                          </a:rPr>
                          <m:t>𝛾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en-US" sz="2400" i="1">
                            <a:latin typeface="Cambria Math"/>
                          </a:rPr>
                          <m:t>│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pPr algn="r" rtl="1"/>
                <a:r>
                  <a:rPr lang="ar-IQ" sz="2400" dirty="0"/>
                  <a:t>عندئذ يمكن حساب هذه المتتابعة وعلية فان دالة المولدة للتغاير المشترك الذاتي تكتب بالصيغة الاتية :-</a:t>
                </a:r>
                <a:endParaRPr lang="en-US" sz="2400" dirty="0"/>
              </a:p>
              <a:p>
                <a:pPr algn="r" rtl="1"/>
                <a:r>
                  <a:rPr lang="en-US" sz="2400" dirty="0"/>
                  <a:t>ɣ(ᵦ)=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en-US" sz="2400" i="1">
                            <a:latin typeface="Cambria Math"/>
                          </a:rPr>
                          <m:t>=−∞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𝛾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e>
                    </m:nary>
                  </m:oMath>
                </a14:m>
                <a:r>
                  <a:rPr lang="en-US" sz="2400" dirty="0"/>
                  <a:t>B</a:t>
                </a:r>
                <a:r>
                  <a:rPr lang="en-US" sz="2400" baseline="30000" dirty="0"/>
                  <a:t>k                                                                          </a:t>
                </a:r>
                <a:r>
                  <a:rPr lang="en-US" sz="2400" dirty="0"/>
                  <a:t>……..</a:t>
                </a:r>
                <a:r>
                  <a:rPr lang="en-US" sz="2400" baseline="30000" dirty="0"/>
                  <a:t>         </a:t>
                </a:r>
                <a:r>
                  <a:rPr lang="en-US" sz="2400" dirty="0"/>
                  <a:t>(2-1)</a:t>
                </a:r>
              </a:p>
              <a:p>
                <a:pPr algn="r" rtl="1"/>
                <a:r>
                  <a:rPr lang="ar-IQ" sz="2400" dirty="0"/>
                  <a:t>حيث ان </a:t>
                </a:r>
                <a:endParaRPr lang="en-US" sz="2400" dirty="0"/>
              </a:p>
              <a:p>
                <a:pPr algn="r" rtl="1"/>
                <a:r>
                  <a:rPr lang="en-US" sz="2400" dirty="0"/>
                  <a:t>B</a:t>
                </a:r>
                <a:r>
                  <a:rPr lang="ar-IQ" sz="2400" dirty="0"/>
                  <a:t> : يمثل عامل الارتداد الخلفي ( الزمني ) ويساوي </a:t>
                </a:r>
                <a:endParaRPr lang="en-US" sz="2400" dirty="0"/>
              </a:p>
              <a:p>
                <a:pPr algn="r" rtl="1"/>
                <a:r>
                  <a:rPr lang="en-US" sz="2400" dirty="0" err="1"/>
                  <a:t>B</a:t>
                </a:r>
                <a:r>
                  <a:rPr lang="en-US" sz="2400" baseline="30000" dirty="0" err="1"/>
                  <a:t>j</a:t>
                </a:r>
                <a:r>
                  <a:rPr lang="en-US" sz="2400" dirty="0" err="1"/>
                  <a:t>a</a:t>
                </a:r>
                <a:r>
                  <a:rPr lang="en-US" sz="2400" baseline="-25000" dirty="0" err="1"/>
                  <a:t>t</a:t>
                </a:r>
                <a:r>
                  <a:rPr lang="en-US" sz="2400" dirty="0"/>
                  <a:t>=a</a:t>
                </a:r>
                <a:r>
                  <a:rPr lang="en-US" sz="2400" baseline="-25000" dirty="0"/>
                  <a:t>t-j         </a:t>
                </a:r>
                <a:r>
                  <a:rPr lang="en-US" sz="2400" dirty="0"/>
                  <a:t>j</a:t>
                </a:r>
                <a:r>
                  <a:rPr lang="en-US" sz="2400" baseline="-25000" dirty="0"/>
                  <a:t>=</a:t>
                </a:r>
                <a:r>
                  <a:rPr lang="en-US" sz="2400" dirty="0"/>
                  <a:t>0,1,2,……….</a:t>
                </a:r>
                <a:r>
                  <a:rPr lang="ar-IQ" sz="2400" dirty="0"/>
                  <a:t>                        </a:t>
                </a:r>
                <a:endParaRPr lang="en-US" sz="2400" dirty="0"/>
              </a:p>
              <a:p>
                <a:pPr algn="r" rtl="1"/>
                <a:r>
                  <a:rPr lang="ar-IQ" sz="2400" dirty="0"/>
                  <a:t>حيث ان :</a:t>
                </a:r>
                <a:endParaRPr lang="en-US" sz="2400" dirty="0"/>
              </a:p>
              <a:p>
                <a:pPr algn="r" rt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γ</m:t>
                    </m:r>
                  </m:oMath>
                </a14:m>
                <a:r>
                  <a:rPr lang="en-US" sz="2400" baseline="-25000" dirty="0"/>
                  <a:t>0</a:t>
                </a:r>
                <a:r>
                  <a:rPr lang="ar-IQ" sz="2400" dirty="0"/>
                  <a:t>: تمثل تباين العملية والذي يقابل المعامل </a:t>
                </a:r>
                <a:r>
                  <a:rPr lang="en-US" sz="2400" dirty="0"/>
                  <a:t>B</a:t>
                </a:r>
                <a:r>
                  <a:rPr lang="en-US" sz="2400" baseline="30000" dirty="0"/>
                  <a:t>0</a:t>
                </a:r>
                <a:endParaRPr lang="en-US" sz="2400" dirty="0"/>
              </a:p>
              <a:p>
                <a:pPr algn="r" rt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ar-IQ" sz="2400" dirty="0"/>
                  <a:t>: تمثل التباين المشترك الذاتي ( التغاير المشترك الذاتي ) للازاحة </a:t>
                </a:r>
                <a:r>
                  <a:rPr lang="en-US" sz="2400" dirty="0"/>
                  <a:t>k </a:t>
                </a:r>
                <a:r>
                  <a:rPr lang="ar-IQ" sz="2400" dirty="0"/>
                  <a:t>والمقابلات للمعاملات </a:t>
                </a:r>
                <a:r>
                  <a:rPr lang="en-US" sz="2400" dirty="0"/>
                  <a:t>B</a:t>
                </a:r>
                <a:r>
                  <a:rPr lang="en-US" sz="2400" baseline="30000" dirty="0"/>
                  <a:t>-k</a:t>
                </a:r>
                <a:r>
                  <a:rPr lang="en-US" sz="2400" dirty="0"/>
                  <a:t>, B</a:t>
                </a:r>
                <a:r>
                  <a:rPr lang="en-US" sz="2400" baseline="30000" dirty="0"/>
                  <a:t>k</a:t>
                </a:r>
                <a:r>
                  <a:rPr lang="ar-IQ" sz="2400" dirty="0"/>
                  <a:t>  .</a:t>
                </a:r>
                <a:endParaRPr lang="en-US" sz="2400" dirty="0"/>
              </a:p>
              <a:p>
                <a:pPr algn="r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8355"/>
                <a:ext cx="10515600" cy="5538608"/>
              </a:xfrm>
              <a:blipFill rotWithShape="0">
                <a:blip r:embed="rId2"/>
                <a:stretch>
                  <a:fillRect t="-1322" r="-406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95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8958"/>
                <a:ext cx="10515600" cy="5668005"/>
              </a:xfrm>
            </p:spPr>
            <p:txBody>
              <a:bodyPr>
                <a:normAutofit/>
              </a:bodyPr>
              <a:lstStyle/>
              <a:p>
                <a:pPr algn="r" rtl="1"/>
                <a:r>
                  <a:rPr lang="ar-IQ" dirty="0"/>
                  <a:t>وهذه الدالة مهمة في معرفة دالة التباين المشترك الذاتي للعملية الاتية :-</a:t>
                </a:r>
                <a:endParaRPr lang="en-US" dirty="0"/>
              </a:p>
              <a:p>
                <a:pPr algn="r" rtl="1"/>
                <a:r>
                  <a:rPr lang="en-US" dirty="0" err="1"/>
                  <a:t>Z</a:t>
                </a:r>
                <a:r>
                  <a:rPr lang="en-US" baseline="-25000" dirty="0" err="1"/>
                  <a:t>t</a:t>
                </a:r>
                <a:r>
                  <a:rPr lang="en-US" dirty="0"/>
                  <a:t>=a</a:t>
                </a:r>
                <a:r>
                  <a:rPr lang="en-US" baseline="-25000" dirty="0"/>
                  <a:t>t</a:t>
                </a:r>
                <a:r>
                  <a:rPr lang="en-US" dirty="0"/>
                  <a:t>+Ψ</a:t>
                </a:r>
                <a:r>
                  <a:rPr lang="en-US" baseline="-25000" dirty="0"/>
                  <a:t>1</a:t>
                </a:r>
                <a:r>
                  <a:rPr lang="en-US" dirty="0"/>
                  <a:t>a</a:t>
                </a:r>
                <a:r>
                  <a:rPr lang="en-US" baseline="-25000" dirty="0"/>
                  <a:t>t-1</a:t>
                </a:r>
                <a:r>
                  <a:rPr lang="en-US" dirty="0"/>
                  <a:t>+Ψ</a:t>
                </a:r>
                <a:r>
                  <a:rPr lang="en-US" baseline="-25000" dirty="0"/>
                  <a:t>2</a:t>
                </a:r>
                <a:r>
                  <a:rPr lang="en-US" dirty="0"/>
                  <a:t>a</a:t>
                </a:r>
                <a:r>
                  <a:rPr lang="en-US" baseline="-25000" dirty="0"/>
                  <a:t>t-2 </a:t>
                </a:r>
                <a:r>
                  <a:rPr lang="en-US" dirty="0"/>
                  <a:t>+ …….. </a:t>
                </a:r>
              </a:p>
              <a:p>
                <a:pPr algn="r" rtl="1"/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𝛹</m:t>
                        </m:r>
                      </m:e>
                    </m:nary>
                  </m:oMath>
                </a14:m>
                <a:r>
                  <a:rPr lang="en-US" baseline="-25000" dirty="0"/>
                  <a:t>j </a:t>
                </a:r>
                <a:r>
                  <a:rPr lang="en-US" dirty="0"/>
                  <a:t>a</a:t>
                </a:r>
                <a:r>
                  <a:rPr lang="en-US" baseline="-25000" dirty="0"/>
                  <a:t>t-j   ;                    </a:t>
                </a:r>
                <a:r>
                  <a:rPr lang="en-US" dirty="0"/>
                  <a:t>Ψ</a:t>
                </a:r>
                <a:r>
                  <a:rPr lang="en-US" baseline="-25000" dirty="0"/>
                  <a:t>0</a:t>
                </a:r>
                <a:r>
                  <a:rPr lang="en-US" dirty="0"/>
                  <a:t>=1                                      (2-2)                       </a:t>
                </a:r>
                <a:r>
                  <a:rPr lang="ar-IQ" dirty="0"/>
                  <a:t>      </a:t>
                </a:r>
                <a:endParaRPr lang="en-US" dirty="0"/>
              </a:p>
              <a:p>
                <a:pPr algn="r" rtl="1"/>
                <a:r>
                  <a:rPr lang="en-US" dirty="0"/>
                  <a:t>Ψ(B)a</a:t>
                </a:r>
                <a:r>
                  <a:rPr lang="en-US" baseline="-25000" dirty="0"/>
                  <a:t>t</a:t>
                </a:r>
                <a:r>
                  <a:rPr lang="en-US" dirty="0"/>
                  <a:t> </a:t>
                </a:r>
              </a:p>
              <a:p>
                <a:pPr algn="r" rtl="1"/>
                <a:r>
                  <a:rPr lang="ar-IQ" dirty="0"/>
                  <a:t>حيث ان :-</a:t>
                </a:r>
                <a:endParaRPr lang="en-US" dirty="0"/>
              </a:p>
              <a:p>
                <a:pPr algn="r" rtl="1"/>
                <a:r>
                  <a:rPr lang="ar-IQ" dirty="0"/>
                  <a:t>{</a:t>
                </a:r>
                <a:r>
                  <a:rPr lang="en-US" dirty="0"/>
                  <a:t>at</a:t>
                </a:r>
                <a:r>
                  <a:rPr lang="ar-IQ" dirty="0"/>
                  <a:t>} : متتابعة التشويش الابيض التي تتوزع التوزيع الطبيعي بوسط حسابي صفر وتباين ثابت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r-IQ">
                        <a:latin typeface="Cambria Math"/>
                      </a:rPr>
                      <m:t>σ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baseline="-25000" dirty="0"/>
                  <a:t>a</a:t>
                </a:r>
                <a:r>
                  <a:rPr lang="ar-IQ" dirty="0"/>
                  <a:t>  وان </a:t>
                </a:r>
                <a:endParaRPr lang="en-US" dirty="0"/>
              </a:p>
              <a:p>
                <a:pPr algn="r" rtl="1"/>
                <a:r>
                  <a:rPr lang="en-US" dirty="0"/>
                  <a:t>Ψ (B)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𝛹</m:t>
                        </m:r>
                      </m:e>
                    </m:nary>
                  </m:oMath>
                </a14:m>
                <a:r>
                  <a:rPr lang="en-US" baseline="-25000" dirty="0"/>
                  <a:t>j </a:t>
                </a:r>
                <a:r>
                  <a:rPr lang="en-US" dirty="0" err="1"/>
                  <a:t>B</a:t>
                </a:r>
                <a:r>
                  <a:rPr lang="en-US" baseline="30000" dirty="0" err="1"/>
                  <a:t>j</a:t>
                </a:r>
                <a:r>
                  <a:rPr lang="en-US" baseline="30000" dirty="0"/>
                  <a:t> </a:t>
                </a:r>
                <a:r>
                  <a:rPr lang="en-US" dirty="0"/>
                  <a:t>   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𝛹</m:t>
                        </m:r>
                      </m:e>
                    </m:nary>
                  </m:oMath>
                </a14:m>
                <a:r>
                  <a:rPr lang="en-US" baseline="30000" dirty="0"/>
                  <a:t>2</a:t>
                </a:r>
                <a:r>
                  <a:rPr lang="en-US" baseline="-25000" dirty="0"/>
                  <a:t>j </a:t>
                </a:r>
                <a14:m>
                  <m:oMath xmlns:m="http://schemas.openxmlformats.org/officeDocument/2006/math">
                    <m:r>
                      <a:rPr lang="ar-IQ">
                        <a:latin typeface="Cambria Math"/>
                      </a:rPr>
                      <m:t>&lt;∞</m:t>
                    </m:r>
                  </m:oMath>
                </a14:m>
                <a:r>
                  <a:rPr lang="en-US" dirty="0"/>
                  <a:t>  </a:t>
                </a:r>
              </a:p>
              <a:p>
                <a:pPr algn="r" rtl="1"/>
                <a:r>
                  <a:rPr lang="ar-IQ" dirty="0"/>
                  <a:t>وتدعى بصيغة الصدمة العشوائية </a:t>
                </a:r>
                <a:r>
                  <a:rPr lang="en-US" dirty="0"/>
                  <a:t>Random Shock </a:t>
                </a:r>
                <a:r>
                  <a:rPr lang="ar-IQ" dirty="0"/>
                  <a:t>وفية تكون العملية بدلالة القيم الحالية والسابقه ل </a:t>
                </a:r>
                <a:r>
                  <a:rPr lang="en-US" dirty="0"/>
                  <a:t>a</a:t>
                </a:r>
                <a:r>
                  <a:rPr lang="en-US" baseline="-25000" dirty="0"/>
                  <a:t>t</a:t>
                </a:r>
                <a:r>
                  <a:rPr lang="en-US" dirty="0"/>
                  <a:t> </a:t>
                </a:r>
                <a:r>
                  <a:rPr lang="ar-IQ" dirty="0"/>
                  <a:t>والقيمة الحالية للسلسلة الزمنية للتوصل الى الصيغة النهائية للدالة المولدة للتغاير المشترك الذاتي . ويمكن كتابة دالة التباين المشترك الذاتي بما يأتي :</a:t>
                </a:r>
                <a:endParaRPr lang="en-US" dirty="0"/>
              </a:p>
              <a:p>
                <a:pPr marL="0" indent="0" algn="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8958"/>
                <a:ext cx="10515600" cy="5668005"/>
              </a:xfrm>
              <a:blipFill rotWithShape="0">
                <a:blip r:embed="rId2"/>
                <a:stretch>
                  <a:fillRect l="-232" t="-538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22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7585"/>
                <a:ext cx="10515600" cy="565937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r" rtl="1">
                  <a:buNone/>
                </a:pPr>
                <a:r>
                  <a:rPr lang="ar-IQ" dirty="0"/>
                  <a:t>:</a:t>
                </a:r>
                <a:endParaRPr lang="en-US" dirty="0"/>
              </a:p>
              <a:p>
                <a:pPr algn="r" rtl="1"/>
                <a:r>
                  <a:rPr lang="en-US" dirty="0" err="1"/>
                  <a:t>ɣ</a:t>
                </a:r>
                <a:r>
                  <a:rPr lang="en-US" baseline="-25000" dirty="0" err="1"/>
                  <a:t>k</a:t>
                </a:r>
                <a:r>
                  <a:rPr lang="en-US" dirty="0"/>
                  <a:t> =𝐸(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t</a:t>
                </a:r>
                <a:r>
                  <a:rPr lang="en-US" dirty="0"/>
                  <a:t> 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t+k</a:t>
                </a:r>
                <a:r>
                  <a:rPr lang="en-US" dirty="0"/>
                  <a:t>) – E(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t</a:t>
                </a:r>
                <a:r>
                  <a:rPr lang="en-US" dirty="0"/>
                  <a:t>) E(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t+k</a:t>
                </a:r>
                <a:r>
                  <a:rPr lang="en-US" dirty="0"/>
                  <a:t>)</a:t>
                </a:r>
              </a:p>
              <a:p>
                <a:pPr algn="r" rtl="1"/>
                <a:r>
                  <a:rPr lang="en-US" dirty="0" err="1"/>
                  <a:t>ɣ</a:t>
                </a:r>
                <a:r>
                  <a:rPr lang="en-US" baseline="-25000" dirty="0" err="1"/>
                  <a:t>k</a:t>
                </a:r>
                <a:r>
                  <a:rPr lang="en-US" dirty="0"/>
                  <a:t> =𝐸(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t</a:t>
                </a:r>
                <a:r>
                  <a:rPr lang="en-US" dirty="0"/>
                  <a:t> 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t+k</a:t>
                </a:r>
                <a:r>
                  <a:rPr lang="en-US" baseline="-25000" dirty="0"/>
                  <a:t> </a:t>
                </a:r>
                <a:r>
                  <a:rPr lang="en-US" dirty="0"/>
                  <a:t>)</a:t>
                </a:r>
              </a:p>
              <a:p>
                <a:pPr algn="r" rtl="1"/>
                <a:r>
                  <a:rPr lang="en-US" dirty="0"/>
                  <a:t>𝐸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𝛹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baseline="-25000" dirty="0" err="1"/>
                  <a:t>i</a:t>
                </a:r>
                <a:r>
                  <a:rPr lang="en-US" dirty="0" err="1"/>
                  <a:t>Ψ</a:t>
                </a:r>
                <a:r>
                  <a:rPr lang="en-US" baseline="-25000" dirty="0" err="1"/>
                  <a:t>j</a:t>
                </a:r>
                <a:r>
                  <a:rPr lang="en-US" dirty="0"/>
                  <a:t> a</a:t>
                </a:r>
                <a:r>
                  <a:rPr lang="en-US" baseline="-25000" dirty="0"/>
                  <a:t>t-j</a:t>
                </a:r>
                <a:r>
                  <a:rPr lang="en-US" dirty="0"/>
                  <a:t> </a:t>
                </a:r>
                <a:r>
                  <a:rPr lang="en-US" dirty="0" err="1"/>
                  <a:t>a</a:t>
                </a:r>
                <a:r>
                  <a:rPr lang="en-US" baseline="-25000" dirty="0" err="1"/>
                  <a:t>t+k-j</a:t>
                </a:r>
                <a:r>
                  <a:rPr lang="ar-IQ" dirty="0"/>
                  <a:t>=</a:t>
                </a:r>
                <a:endParaRPr lang="en-US" dirty="0"/>
              </a:p>
              <a:p>
                <a:pPr algn="r" rtl="1"/>
                <a:r>
                  <a:rPr lang="ar-IQ" dirty="0"/>
                  <a:t>بما ان </a:t>
                </a:r>
                <a:r>
                  <a:rPr lang="en-US" dirty="0"/>
                  <a:t>k=j-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ar-IQ" dirty="0"/>
                  <a:t>لذا فان :-</a:t>
                </a:r>
                <a:endParaRPr lang="en-US" dirty="0"/>
              </a:p>
              <a:p>
                <a:pPr algn="r" rt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γ</m:t>
                    </m:r>
                  </m:oMath>
                </a14:m>
                <a:r>
                  <a:rPr lang="en-US" baseline="-25000" dirty="0"/>
                  <a:t>k </a:t>
                </a:r>
                <a:r>
                  <a:rPr lang="en-US" dirty="0"/>
                  <a:t> =</a:t>
                </a:r>
                <a14:m>
                  <m:oMath xmlns:m="http://schemas.openxmlformats.org/officeDocument/2006/math">
                    <m:r>
                      <a:rPr lang="ar-IQ" i="1">
                        <a:latin typeface="Cambria Math"/>
                      </a:rPr>
                      <m:t>𝜎</m:t>
                    </m:r>
                  </m:oMath>
                </a14:m>
                <a:r>
                  <a:rPr lang="en-US" baseline="30000" dirty="0"/>
                  <a:t>2</a:t>
                </a:r>
                <a14:m>
                  <m:oMath xmlns:m="http://schemas.openxmlformats.org/officeDocument/2006/math">
                    <m:r>
                      <a:rPr lang="ar-IQ" baseline="-25000">
                        <a:latin typeface="Cambria Math"/>
                      </a:rPr>
                      <m:t>∝</m:t>
                    </m:r>
                  </m:oMath>
                </a14:m>
                <a:r>
                  <a:rPr lang="ar-IQ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𝛹</m:t>
                        </m:r>
                      </m:e>
                    </m:nary>
                  </m:oMath>
                </a14:m>
                <a:r>
                  <a:rPr lang="en-US" baseline="-25000" dirty="0"/>
                  <a:t>I </a:t>
                </a:r>
                <a:r>
                  <a:rPr lang="en-US" dirty="0" err="1"/>
                  <a:t>Ψ</a:t>
                </a:r>
                <a:r>
                  <a:rPr lang="en-US" baseline="-25000" dirty="0" err="1"/>
                  <a:t>i+k</a:t>
                </a:r>
                <a:r>
                  <a:rPr lang="en-US" baseline="-25000" dirty="0"/>
                  <a:t>                                                                                 </a:t>
                </a:r>
                <a:r>
                  <a:rPr lang="en-US" dirty="0"/>
                  <a:t>(2-3)</a:t>
                </a:r>
              </a:p>
              <a:p>
                <a:pPr algn="r" rtl="1"/>
                <a:r>
                  <a:rPr lang="ar-IQ" dirty="0"/>
                  <a:t>وان :-	</a:t>
                </a:r>
                <a:endParaRPr lang="en-US" dirty="0"/>
              </a:p>
              <a:p>
                <a:pPr algn="r" rtl="1"/>
                <a:r>
                  <a:rPr lang="en-US" dirty="0"/>
                  <a:t>│</a:t>
                </a:r>
                <a14:m>
                  <m:oMath xmlns:m="http://schemas.openxmlformats.org/officeDocument/2006/math">
                    <m:r>
                      <a:rPr lang="ar-IQ" i="1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/>
                  <a:t>k│=│(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t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t+k</a:t>
                </a:r>
                <a:r>
                  <a:rPr lang="en-US" dirty="0"/>
                  <a:t>)│≤{</a:t>
                </a:r>
                <a:r>
                  <a:rPr lang="en-US" dirty="0" err="1"/>
                  <a:t>var</a:t>
                </a:r>
                <a:r>
                  <a:rPr lang="en-US" dirty="0"/>
                  <a:t>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t</a:t>
                </a:r>
                <a:r>
                  <a:rPr lang="en-US" dirty="0"/>
                  <a:t>)</a:t>
                </a:r>
                <a:r>
                  <a:rPr lang="en-US" dirty="0" err="1"/>
                  <a:t>var</a:t>
                </a:r>
                <a:r>
                  <a:rPr lang="en-US" dirty="0"/>
                  <a:t>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t+k</a:t>
                </a:r>
                <a:r>
                  <a:rPr lang="en-US" dirty="0"/>
                  <a:t>)}1/2 = σ</a:t>
                </a:r>
                <a:r>
                  <a:rPr lang="en-US" baseline="30000" dirty="0"/>
                  <a:t>2</a:t>
                </a:r>
                <a:r>
                  <a:rPr lang="en-US" baseline="-25000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𝛹</m:t>
                        </m:r>
                      </m:e>
                    </m:nary>
                  </m:oMath>
                </a14:m>
                <a:r>
                  <a:rPr lang="en-US" baseline="30000" dirty="0"/>
                  <a:t>2</a:t>
                </a:r>
                <a:r>
                  <a:rPr lang="en-US" baseline="-25000" dirty="0"/>
                  <a:t>j</a:t>
                </a:r>
                <a:r>
                  <a:rPr lang="en-US" dirty="0"/>
                  <a:t> </a:t>
                </a:r>
              </a:p>
              <a:p>
                <a:pPr algn="r" rtl="1"/>
                <a:r>
                  <a:rPr lang="ar-IQ" dirty="0"/>
                  <a:t>وبتعويض قيمة الدالة هذة بالصيغة رقم (1-2) فان الدالة المولدة للتغاير المشترك الذاتي وترمز ب</a:t>
                </a:r>
                <a:r>
                  <a:rPr lang="en-US" dirty="0"/>
                  <a:t>(B) </a:t>
                </a:r>
                <a14:m>
                  <m:oMath xmlns:m="http://schemas.openxmlformats.org/officeDocument/2006/math">
                    <m:r>
                      <a:rPr lang="ar-IQ" i="1">
                        <a:latin typeface="Cambria Math"/>
                      </a:rPr>
                      <m:t>𝛾</m:t>
                    </m:r>
                  </m:oMath>
                </a14:m>
                <a:r>
                  <a:rPr lang="ar-IQ" dirty="0"/>
                  <a:t> تساوي :-</a:t>
                </a:r>
                <a:endParaRPr lang="en-US" dirty="0"/>
              </a:p>
              <a:p>
                <a:pPr algn="r" rt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/>
                  <a:t>(B) =σ</a:t>
                </a:r>
                <a:r>
                  <a:rPr lang="en-US" baseline="30000" dirty="0"/>
                  <a:t>2</a:t>
                </a:r>
                <a:r>
                  <a:rPr lang="en-US" baseline="-25000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=−∞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𝛹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baseline="-25000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Ψ</a:t>
                </a:r>
                <a:r>
                  <a:rPr lang="en-US" baseline="-25000" dirty="0" err="1"/>
                  <a:t>i</a:t>
                </a:r>
                <a:r>
                  <a:rPr lang="en-US" baseline="-25000" dirty="0"/>
                  <a:t> +k</a:t>
                </a:r>
                <a:r>
                  <a:rPr lang="en-US" dirty="0"/>
                  <a:t> B</a:t>
                </a:r>
                <a:r>
                  <a:rPr lang="en-US" baseline="30000" dirty="0"/>
                  <a:t>k</a:t>
                </a:r>
                <a:r>
                  <a:rPr lang="en-US" dirty="0"/>
                  <a:t> </a:t>
                </a:r>
              </a:p>
              <a:p>
                <a:pPr algn="r" rtl="1"/>
                <a:r>
                  <a:rPr lang="ar-IQ" dirty="0"/>
                  <a:t>بفرض </a:t>
                </a:r>
                <a:r>
                  <a:rPr lang="en-US" dirty="0"/>
                  <a:t>j=</a:t>
                </a:r>
                <a:r>
                  <a:rPr lang="en-US" dirty="0" err="1"/>
                  <a:t>i+k</a:t>
                </a:r>
                <a:r>
                  <a:rPr lang="ar-IQ" dirty="0"/>
                  <a:t>   وان </a:t>
                </a:r>
                <a:r>
                  <a:rPr lang="en-US" dirty="0" err="1"/>
                  <a:t>Ψ</a:t>
                </a:r>
                <a:r>
                  <a:rPr lang="en-US" baseline="-25000" dirty="0" err="1"/>
                  <a:t>i</a:t>
                </a:r>
                <a:r>
                  <a:rPr lang="en-US" dirty="0"/>
                  <a:t> </a:t>
                </a:r>
                <a:r>
                  <a:rPr lang="ar-IQ" dirty="0"/>
                  <a:t>لكل </a:t>
                </a:r>
                <a:r>
                  <a:rPr lang="en-US" dirty="0"/>
                  <a:t>j&lt;0 </a:t>
                </a:r>
                <a:r>
                  <a:rPr lang="ar-IQ" dirty="0"/>
                  <a:t>لذا </a:t>
                </a:r>
                <a:endParaRPr lang="en-US" dirty="0"/>
              </a:p>
              <a:p>
                <a:pPr algn="r" rtl="1"/>
                <a:r>
                  <a:rPr lang="en-US" dirty="0"/>
                  <a:t>σ</a:t>
                </a:r>
                <a:r>
                  <a:rPr lang="en-US" baseline="30000" dirty="0"/>
                  <a:t>2</a:t>
                </a:r>
                <a:r>
                  <a:rPr lang="en-US" baseline="-25000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𝛹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baseline="-25000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Ψ</a:t>
                </a:r>
                <a:r>
                  <a:rPr lang="en-US" baseline="-25000" dirty="0" err="1"/>
                  <a:t>j</a:t>
                </a:r>
                <a:r>
                  <a:rPr lang="en-US" dirty="0"/>
                  <a:t> </a:t>
                </a:r>
                <a:r>
                  <a:rPr lang="en-US" dirty="0" err="1"/>
                  <a:t>B</a:t>
                </a:r>
                <a:r>
                  <a:rPr lang="en-US" baseline="30000" dirty="0" err="1"/>
                  <a:t>j-i</a:t>
                </a:r>
                <a:r>
                  <a:rPr lang="en-US" dirty="0"/>
                  <a:t> </a:t>
                </a:r>
                <a:r>
                  <a:rPr lang="ar-IQ" dirty="0"/>
                  <a:t>=</a:t>
                </a:r>
                <a:endParaRPr lang="en-US" dirty="0"/>
              </a:p>
              <a:p>
                <a:pPr algn="r" rt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baseline="-25000" dirty="0"/>
                  <a:t>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𝛹</m:t>
                        </m:r>
                      </m:e>
                    </m:nary>
                  </m:oMath>
                </a14:m>
                <a:r>
                  <a:rPr lang="en-US" baseline="-25000" dirty="0"/>
                  <a:t>j</a:t>
                </a:r>
                <a:r>
                  <a:rPr lang="en-US" dirty="0"/>
                  <a:t> </a:t>
                </a:r>
                <a:r>
                  <a:rPr lang="en-US" dirty="0" err="1"/>
                  <a:t>B</a:t>
                </a:r>
                <a:r>
                  <a:rPr lang="en-US" baseline="30000" dirty="0" err="1"/>
                  <a:t>j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𝛹</m:t>
                        </m:r>
                      </m:e>
                    </m:nary>
                  </m:oMath>
                </a14:m>
                <a:r>
                  <a:rPr lang="en-US" baseline="-25000" dirty="0" err="1"/>
                  <a:t>i</a:t>
                </a:r>
                <a:r>
                  <a:rPr lang="en-US" dirty="0"/>
                  <a:t> B</a:t>
                </a:r>
                <a:r>
                  <a:rPr lang="en-US" baseline="30000" dirty="0"/>
                  <a:t>-</a:t>
                </a:r>
                <a:r>
                  <a:rPr lang="en-US" baseline="30000" dirty="0" err="1"/>
                  <a:t>i</a:t>
                </a:r>
                <a:r>
                  <a:rPr lang="ar-IQ" baseline="30000" dirty="0"/>
                  <a:t>  </a:t>
                </a:r>
                <a:r>
                  <a:rPr lang="ar-IQ" dirty="0"/>
                  <a:t>=</a:t>
                </a:r>
                <a:endParaRPr lang="en-US" dirty="0"/>
              </a:p>
              <a:p>
                <a:pPr algn="r"/>
                <a14:m>
                  <m:oMath xmlns:m="http://schemas.openxmlformats.org/officeDocument/2006/math">
                    <m:r>
                      <a:rPr lang="ar-IQ" i="1">
                        <a:latin typeface="Cambria Math"/>
                      </a:rPr>
                      <m:t>𝛾</m:t>
                    </m:r>
                  </m:oMath>
                </a14:m>
                <a:r>
                  <a:rPr lang="ar-IQ" dirty="0"/>
                  <a:t> </a:t>
                </a:r>
                <a:r>
                  <a:rPr lang="en-US" dirty="0"/>
                  <a:t>(B)=σ</a:t>
                </a:r>
                <a:r>
                  <a:rPr lang="en-US" baseline="30000" dirty="0"/>
                  <a:t>2</a:t>
                </a:r>
                <a:r>
                  <a:rPr lang="en-US" baseline="-25000" dirty="0"/>
                  <a:t>α</a:t>
                </a:r>
                <a:r>
                  <a:rPr lang="en-US" dirty="0"/>
                  <a:t> Ψ (B) Ψ(B</a:t>
                </a:r>
                <a:r>
                  <a:rPr lang="en-US" baseline="30000" dirty="0"/>
                  <a:t>-1</a:t>
                </a:r>
                <a:r>
                  <a:rPr lang="en-US" dirty="0"/>
                  <a:t>)                                                               (2-4)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7585"/>
                <a:ext cx="10515600" cy="5659378"/>
              </a:xfrm>
              <a:blipFill rotWithShape="0">
                <a:blip r:embed="rId2"/>
                <a:stretch>
                  <a:fillRect t="-970" r="-522"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092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</TotalTime>
  <Words>804</Words>
  <Application>Microsoft Office PowerPoint</Application>
  <PresentationFormat>مخصص</PresentationFormat>
  <Paragraphs>51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Ion</vt:lpstr>
      <vt:lpstr>السلاسل الزمنية م.احمد مهدي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السلاسل الزمنية</dc:title>
  <dc:creator>user</dc:creator>
  <cp:lastModifiedBy>iraq</cp:lastModifiedBy>
  <cp:revision>4</cp:revision>
  <dcterms:created xsi:type="dcterms:W3CDTF">2019-09-20T10:11:53Z</dcterms:created>
  <dcterms:modified xsi:type="dcterms:W3CDTF">2019-09-21T18:39:53Z</dcterms:modified>
</cp:coreProperties>
</file>