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50" d="100"/>
          <a:sy n="50" d="100"/>
        </p:scale>
        <p:origin x="-1956" y="-45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A392D776-EDC3-4B80-BCE6-934AE1513C91}" type="datetimeFigureOut">
              <a:rPr lang="ar-IQ" smtClean="0"/>
              <a:t>22/01/1441</a:t>
            </a:fld>
            <a:endParaRPr lang="ar-IQ"/>
          </a:p>
        </p:txBody>
      </p:sp>
      <p:sp>
        <p:nvSpPr>
          <p:cNvPr id="19" name="Footer Placeholder 18"/>
          <p:cNvSpPr>
            <a:spLocks noGrp="1"/>
          </p:cNvSpPr>
          <p:nvPr>
            <p:ph type="ftr" sz="quarter" idx="11"/>
          </p:nvPr>
        </p:nvSpPr>
        <p:spPr/>
        <p:txBody>
          <a:bodyPr/>
          <a:lstStyle/>
          <a:p>
            <a:endParaRPr lang="ar-IQ"/>
          </a:p>
        </p:txBody>
      </p:sp>
      <p:sp>
        <p:nvSpPr>
          <p:cNvPr id="27" name="Slide Number Placeholder 26"/>
          <p:cNvSpPr>
            <a:spLocks noGrp="1"/>
          </p:cNvSpPr>
          <p:nvPr>
            <p:ph type="sldNum" sz="quarter" idx="12"/>
          </p:nvPr>
        </p:nvSpPr>
        <p:spPr/>
        <p:txBody>
          <a:bodyPr/>
          <a:lstStyle/>
          <a:p>
            <a:fld id="{1E1CC1AA-60C6-4B7B-8938-ADA0A46F5ABA}"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A392D776-EDC3-4B80-BCE6-934AE1513C91}" type="datetimeFigureOut">
              <a:rPr lang="ar-IQ" smtClean="0"/>
              <a:t>22/01/1441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E1CC1AA-60C6-4B7B-8938-ADA0A46F5ABA}"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A392D776-EDC3-4B80-BCE6-934AE1513C91}" type="datetimeFigureOut">
              <a:rPr lang="ar-IQ" smtClean="0"/>
              <a:t>22/01/1441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E1CC1AA-60C6-4B7B-8938-ADA0A46F5ABA}"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A392D776-EDC3-4B80-BCE6-934AE1513C91}" type="datetimeFigureOut">
              <a:rPr lang="ar-IQ" smtClean="0"/>
              <a:t>22/01/1441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E1CC1AA-60C6-4B7B-8938-ADA0A46F5ABA}"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A392D776-EDC3-4B80-BCE6-934AE1513C91}" type="datetimeFigureOut">
              <a:rPr lang="ar-IQ" smtClean="0"/>
              <a:t>22/01/1441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E1CC1AA-60C6-4B7B-8938-ADA0A46F5ABA}"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A392D776-EDC3-4B80-BCE6-934AE1513C91}" type="datetimeFigureOut">
              <a:rPr lang="ar-IQ" smtClean="0"/>
              <a:t>22/01/1441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E1CC1AA-60C6-4B7B-8938-ADA0A46F5ABA}"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A392D776-EDC3-4B80-BCE6-934AE1513C91}" type="datetimeFigureOut">
              <a:rPr lang="ar-IQ" smtClean="0"/>
              <a:t>22/01/1441</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1E1CC1AA-60C6-4B7B-8938-ADA0A46F5ABA}"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A392D776-EDC3-4B80-BCE6-934AE1513C91}" type="datetimeFigureOut">
              <a:rPr lang="ar-IQ" smtClean="0"/>
              <a:t>22/01/1441</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1E1CC1AA-60C6-4B7B-8938-ADA0A46F5ABA}"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92D776-EDC3-4B80-BCE6-934AE1513C91}" type="datetimeFigureOut">
              <a:rPr lang="ar-IQ" smtClean="0"/>
              <a:t>22/01/1441</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1E1CC1AA-60C6-4B7B-8938-ADA0A46F5ABA}"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A392D776-EDC3-4B80-BCE6-934AE1513C91}" type="datetimeFigureOut">
              <a:rPr lang="ar-IQ" smtClean="0"/>
              <a:t>22/01/1441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E1CC1AA-60C6-4B7B-8938-ADA0A46F5ABA}"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A392D776-EDC3-4B80-BCE6-934AE1513C91}" type="datetimeFigureOut">
              <a:rPr lang="ar-IQ" smtClean="0"/>
              <a:t>22/01/1441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a:xfrm>
            <a:off x="8077200" y="6356350"/>
            <a:ext cx="609600" cy="365125"/>
          </a:xfrm>
        </p:spPr>
        <p:txBody>
          <a:bodyPr/>
          <a:lstStyle/>
          <a:p>
            <a:fld id="{1E1CC1AA-60C6-4B7B-8938-ADA0A46F5ABA}" type="slidenum">
              <a:rPr lang="ar-IQ" smtClean="0"/>
              <a:t>‹#›</a:t>
            </a:fld>
            <a:endParaRPr lang="ar-IQ"/>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392D776-EDC3-4B80-BCE6-934AE1513C91}" type="datetimeFigureOut">
              <a:rPr lang="ar-IQ" smtClean="0"/>
              <a:t>22/01/1441</a:t>
            </a:fld>
            <a:endParaRPr lang="ar-IQ"/>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IQ"/>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E1CC1AA-60C6-4B7B-8938-ADA0A46F5ABA}" type="slidenum">
              <a:rPr lang="ar-IQ" smtClean="0"/>
              <a:t>‹#›</a:t>
            </a:fld>
            <a:endParaRPr lang="ar-IQ"/>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arageek.com/l/%D9%85%D8%A7-%D9%87%D9%8A-%D9%85%D8%A7%D8%AA%D9%84%D8%A7%D8%A8#article-footnote-263080-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p:txBody>
          <a:bodyPr/>
          <a:lstStyle/>
          <a:p>
            <a:pPr algn="ctr"/>
            <a:r>
              <a:rPr lang="ar-IQ" dirty="0" smtClean="0"/>
              <a:t>نبذة عن برنامج </a:t>
            </a:r>
            <a:r>
              <a:rPr lang="ar-IQ" dirty="0" err="1" smtClean="0"/>
              <a:t>الماتلاب</a:t>
            </a:r>
            <a:endParaRPr lang="ar-IQ" dirty="0" smtClean="0"/>
          </a:p>
          <a:p>
            <a:pPr algn="ctr"/>
            <a:r>
              <a:rPr lang="ar-IQ" dirty="0" smtClean="0"/>
              <a:t>د. وفاء جعفر</a:t>
            </a:r>
            <a:endParaRPr lang="ar-IQ" dirty="0"/>
          </a:p>
        </p:txBody>
      </p:sp>
    </p:spTree>
    <p:extLst>
      <p:ext uri="{BB962C8B-B14F-4D97-AF65-F5344CB8AC3E}">
        <p14:creationId xmlns:p14="http://schemas.microsoft.com/office/powerpoint/2010/main" val="1411614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85000" lnSpcReduction="20000"/>
          </a:bodyPr>
          <a:lstStyle/>
          <a:p>
            <a:pPr algn="just"/>
            <a:r>
              <a:rPr lang="ar-IQ" b="1" dirty="0" smtClean="0"/>
              <a:t>لغة </a:t>
            </a:r>
            <a:r>
              <a:rPr lang="ar-IQ" b="1" dirty="0" err="1" smtClean="0"/>
              <a:t>الماتلاب</a:t>
            </a:r>
            <a:endParaRPr lang="ar-IQ" b="1" dirty="0" smtClean="0"/>
          </a:p>
          <a:p>
            <a:pPr lvl="8" algn="just"/>
            <a:endParaRPr lang="ar-IQ" b="1" dirty="0"/>
          </a:p>
          <a:p>
            <a:pPr algn="just"/>
            <a:r>
              <a:rPr lang="ar-IQ" b="1" dirty="0" smtClean="0"/>
              <a:t>لتعتبر </a:t>
            </a:r>
            <a:r>
              <a:rPr lang="ar-IQ" b="1" dirty="0" err="1" smtClean="0"/>
              <a:t>الماتلاب</a:t>
            </a:r>
            <a:r>
              <a:rPr lang="ar-IQ" b="1" dirty="0" smtClean="0"/>
              <a:t> لغةً من لغات البرمجة عالية المستوى، كما أنها أيضًا عبارةً عن بيئةٍ تفاعليةٍ يُعتمد عليها في تطوير الخوارزميات والقيام بتحليل البيانات، وهي أيضًا جزءٌ لا يتجزأ في إنشاء التطبيقات والنماذج، وتوفر للمستخدم مجموعةً من الأدوات والوظائف الرياضية التي تساعد في إيجاد حلولٍ سريعةٍ للغاية بالاعتماد على جداول البيانات أو حتى لغات البرمجة التقليدية؛ ومن أبرزها جافا (</a:t>
            </a:r>
            <a:r>
              <a:rPr lang="en-US" b="1" dirty="0" smtClean="0"/>
              <a:t>JAVA, C++, C)، </a:t>
            </a:r>
            <a:r>
              <a:rPr lang="ar-IQ" b="1" dirty="0" smtClean="0"/>
              <a:t>وتزداد رقعة استخدامها بين أوساط مبرمجي أنظمة التحكم والبيولوجيا الحاسوبية وغيرها من المجالات. </a:t>
            </a:r>
            <a:r>
              <a:rPr lang="ar-IQ" b="1" dirty="0" smtClean="0">
                <a:hlinkClick r:id="rId2"/>
              </a:rPr>
              <a:t>1</a:t>
            </a:r>
            <a:r>
              <a:rPr lang="ar-IQ" b="1" dirty="0" smtClean="0"/>
              <a:t/>
            </a:r>
            <a:br>
              <a:rPr lang="ar-IQ" b="1" dirty="0" smtClean="0"/>
            </a:br>
            <a:r>
              <a:rPr lang="ar-IQ" b="1" dirty="0" smtClean="0"/>
              <a:t>تعتبر </a:t>
            </a:r>
            <a:r>
              <a:rPr lang="ar-IQ" b="1" dirty="0" err="1" smtClean="0"/>
              <a:t>ماتلاب</a:t>
            </a:r>
            <a:r>
              <a:rPr lang="ar-IQ" b="1" dirty="0" smtClean="0"/>
              <a:t> </a:t>
            </a:r>
            <a:r>
              <a:rPr lang="en-US" b="1" dirty="0" smtClean="0"/>
              <a:t>MATLAB </a:t>
            </a:r>
            <a:r>
              <a:rPr lang="ar-IQ" b="1" dirty="0" smtClean="0"/>
              <a:t>أيضًا بمثابةِ مصفوفةٍ أو خوارزميةٍ جيء بها خصيصًا لغايات خلق بيئة حوسبةٍ رقميةٍ ذات نماذجٍ متعددةٍ، ويعود الفضل في تطويرها إلى </a:t>
            </a:r>
            <a:r>
              <a:rPr lang="en-US" b="1" dirty="0" err="1" smtClean="0"/>
              <a:t>Mathworks</a:t>
            </a:r>
            <a:r>
              <a:rPr lang="en-US" b="1" dirty="0" smtClean="0"/>
              <a:t>، </a:t>
            </a:r>
            <a:r>
              <a:rPr lang="ar-IQ" b="1" dirty="0" smtClean="0"/>
              <a:t>وتتيح هذه اللغة عالية المستوى الفرصة في إجراء تطويرٍ وتغييرٍ على المصفوفات وطرق تخطيط البيانات وتطبيقها كخوارزميات، وتترك بصمةً واضحةً في إنشاء واجهات المستخدم وإقامة حلقة وصلٍ مع البرامج المكتوبة بلغاتٍ أخرى كلغة بايثون وفورتران جافا.</a:t>
            </a:r>
            <a:endParaRPr lang="ar-IQ" b="1" dirty="0"/>
          </a:p>
        </p:txBody>
      </p:sp>
    </p:spTree>
    <p:extLst>
      <p:ext uri="{BB962C8B-B14F-4D97-AF65-F5344CB8AC3E}">
        <p14:creationId xmlns:p14="http://schemas.microsoft.com/office/powerpoint/2010/main" val="1700092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92500" lnSpcReduction="10000"/>
          </a:bodyPr>
          <a:lstStyle/>
          <a:p>
            <a:r>
              <a:rPr lang="ar-IQ" b="1" dirty="0"/>
              <a:t>خصائص </a:t>
            </a:r>
            <a:r>
              <a:rPr lang="ar-IQ" b="1" dirty="0" err="1"/>
              <a:t>ماتلاب</a:t>
            </a:r>
            <a:endParaRPr lang="ar-IQ" b="1" dirty="0"/>
          </a:p>
          <a:p>
            <a:r>
              <a:rPr lang="ar-IQ" b="1" dirty="0"/>
              <a:t>تطغى على لغةِ </a:t>
            </a:r>
            <a:r>
              <a:rPr lang="ar-IQ" b="1" dirty="0" err="1"/>
              <a:t>ماتلاب</a:t>
            </a:r>
            <a:r>
              <a:rPr lang="ar-IQ" b="1" dirty="0"/>
              <a:t> مجموعةً من الخصائص التي تجعلها مميزةً عن غيرها من لغات البرمجة، ومن أبرز هذه الخصائص:</a:t>
            </a:r>
          </a:p>
          <a:p>
            <a:pPr marL="742950" lvl="1" indent="-285750">
              <a:buFont typeface="Arial"/>
              <a:buChar char="•"/>
            </a:pPr>
            <a:r>
              <a:rPr lang="ar-IQ" b="1" dirty="0"/>
              <a:t>سهولة الاستخدام، حيث تتيح الفرصة لمستخدميها في الوصول إلى الحلول بالطرق الرياضية المألوفة.</a:t>
            </a:r>
          </a:p>
          <a:p>
            <a:pPr marL="742950" lvl="1" indent="-285750">
              <a:buFont typeface="Arial"/>
              <a:buChar char="•"/>
            </a:pPr>
            <a:r>
              <a:rPr lang="ar-IQ" b="1" dirty="0"/>
              <a:t>توفير أدوات ووسائل تشكل حلولًا للمشاكل التي تواجه التطبيقات وتطويرها.</a:t>
            </a:r>
          </a:p>
          <a:p>
            <a:pPr marL="742950" lvl="1" indent="-285750">
              <a:buFont typeface="Arial"/>
              <a:buChar char="•"/>
            </a:pPr>
            <a:r>
              <a:rPr lang="ar-IQ" b="1" dirty="0"/>
              <a:t>وسيلةٌ تعليميةٌ فعالةٌ وقياسية لعدةِ مجالات منها مبادئ الهندسة والرياضيات والعلوم وغيرها.</a:t>
            </a:r>
          </a:p>
          <a:p>
            <a:pPr marL="742950" lvl="1" indent="-285750">
              <a:buFont typeface="Arial"/>
              <a:buChar char="•"/>
            </a:pPr>
            <a:r>
              <a:rPr lang="ar-IQ" b="1" dirty="0"/>
              <a:t>أنموذج حقيقي لتحقيق التطوير والتقدم في البرمجيات.</a:t>
            </a:r>
          </a:p>
          <a:p>
            <a:pPr marL="742950" lvl="1" indent="-285750">
              <a:buFont typeface="Arial"/>
              <a:buChar char="•"/>
            </a:pPr>
            <a:r>
              <a:rPr lang="ar-IQ" b="1" dirty="0"/>
              <a:t>أفضل خيارٍ للاستخدام في كتابة البرامج التي تحتاج إلى نطاقٍ معتدلٍ من الأوامر والتحرير في حل المشكلات.</a:t>
            </a:r>
          </a:p>
          <a:p>
            <a:pPr marL="742950" lvl="1" indent="-285750">
              <a:buFont typeface="Arial"/>
              <a:buChar char="•"/>
            </a:pPr>
            <a:r>
              <a:rPr lang="ar-IQ" b="1" dirty="0"/>
              <a:t>اختصار أداء اللغة إجمالًا على التحكم بالأرقام وتغييرها. </a:t>
            </a:r>
          </a:p>
          <a:p>
            <a:endParaRPr lang="ar-IQ" b="1" dirty="0"/>
          </a:p>
        </p:txBody>
      </p:sp>
    </p:spTree>
    <p:extLst>
      <p:ext uri="{BB962C8B-B14F-4D97-AF65-F5344CB8AC3E}">
        <p14:creationId xmlns:p14="http://schemas.microsoft.com/office/powerpoint/2010/main" val="1333479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r>
              <a:rPr lang="ar-IQ" b="1" dirty="0"/>
              <a:t>بيئة عمل </a:t>
            </a:r>
            <a:r>
              <a:rPr lang="ar-IQ" b="1" dirty="0" err="1"/>
              <a:t>ماتلاب</a:t>
            </a:r>
            <a:r>
              <a:rPr lang="ar-IQ" b="1" dirty="0"/>
              <a:t> (</a:t>
            </a:r>
            <a:r>
              <a:rPr lang="en-US" b="1" dirty="0"/>
              <a:t>The MATLAB working environment)</a:t>
            </a:r>
          </a:p>
          <a:p>
            <a:r>
              <a:rPr lang="ar-IQ" b="1" dirty="0"/>
              <a:t>يمكن الإشارة إليها بأنها ذلك النطاق الذي يتم توظيف الأدوات الخاصة بلغة </a:t>
            </a:r>
            <a:r>
              <a:rPr lang="ar-IQ" b="1" dirty="0" err="1"/>
              <a:t>الماتلاب</a:t>
            </a:r>
            <a:r>
              <a:rPr lang="ar-IQ" b="1" dirty="0"/>
              <a:t> والتي يعتمد عليها المبرمج في كتابة برنامجه لإحداث التغيير أو إنشاء المهمة </a:t>
            </a:r>
            <a:r>
              <a:rPr lang="ar-IQ" b="1" dirty="0" err="1"/>
              <a:t>الموكولة</a:t>
            </a:r>
            <a:r>
              <a:rPr lang="ar-IQ" b="1" dirty="0"/>
              <a:t> إليه؛ وتحتضن هذه البيئة عمليات استيراد البيانات وتصديرها والتحكم بالبيانات والملفات المعتمدة على اللغة.</a:t>
            </a:r>
          </a:p>
          <a:p>
            <a:endParaRPr lang="ar-IQ" b="1" dirty="0"/>
          </a:p>
        </p:txBody>
      </p:sp>
    </p:spTree>
    <p:extLst>
      <p:ext uri="{BB962C8B-B14F-4D97-AF65-F5344CB8AC3E}">
        <p14:creationId xmlns:p14="http://schemas.microsoft.com/office/powerpoint/2010/main" val="2578640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92500" lnSpcReduction="10000"/>
          </a:bodyPr>
          <a:lstStyle/>
          <a:p>
            <a:r>
              <a:rPr lang="ar-IQ" b="1" dirty="0" smtClean="0"/>
              <a:t>المخططات</a:t>
            </a:r>
            <a:endParaRPr lang="ar-IQ" b="1" dirty="0"/>
          </a:p>
          <a:p>
            <a:r>
              <a:rPr lang="ar-IQ" b="1" dirty="0"/>
              <a:t>عبارةٌ عن نظامٍ رسوميٍّ متخصصٍ قائمٍ على مجموعةٍ من الأوامر الخاصة لغايات إيجاد تصورٍ للبيانات ذات أبعادٍ ثنائيةٍ وثلاثيةٍ، كما يتضمن أيضًا عملية معالجةٍ دقيقةٍ للصور والرسوم المتحركة ورسومات العرض </a:t>
            </a:r>
            <a:r>
              <a:rPr lang="ar-IQ" b="1" dirty="0" err="1"/>
              <a:t>التقديمي</a:t>
            </a:r>
            <a:r>
              <a:rPr lang="ar-IQ" b="1" dirty="0"/>
              <a:t>، ولا يستحيل وجود أوامرٍ ذات مستوى منخفض فيها إطلاقًا، حيث تكمل الأوامر المكتوبة باللغة عالية المستوى للوصول إلى النتيجة المرجوة.</a:t>
            </a:r>
          </a:p>
          <a:p>
            <a:r>
              <a:rPr lang="ar-IQ" b="1" dirty="0"/>
              <a:t>مكتبة الوظائف الرياضية (</a:t>
            </a:r>
            <a:r>
              <a:rPr lang="en-US" b="1" dirty="0"/>
              <a:t>The MATLAB mathematical function library)</a:t>
            </a:r>
          </a:p>
          <a:p>
            <a:r>
              <a:rPr lang="ar-IQ" b="1" dirty="0"/>
              <a:t>ترتكز لغة </a:t>
            </a:r>
            <a:r>
              <a:rPr lang="ar-IQ" b="1" dirty="0" err="1"/>
              <a:t>ماتلاب</a:t>
            </a:r>
            <a:r>
              <a:rPr lang="ar-IQ" b="1" dirty="0"/>
              <a:t> على كمٍ ضخمٍ من الخوارزميات والوظائف الحسابية بدءًا من الأساسية ووصولًا إلى الأكثر تعقيدًا على الإطلاق، فيتواجد بين أبعادها كل من الجمع والجذور التربيعية والتكعيبية والظل وتمام الجيب وغيرها، بالإضافة إلى القيام بإيجاد حلولٍ سريعةٍ دون تأخرٍ.</a:t>
            </a:r>
          </a:p>
          <a:p>
            <a:endParaRPr lang="ar-IQ" b="1" dirty="0"/>
          </a:p>
        </p:txBody>
      </p:sp>
    </p:spTree>
    <p:extLst>
      <p:ext uri="{BB962C8B-B14F-4D97-AF65-F5344CB8AC3E}">
        <p14:creationId xmlns:p14="http://schemas.microsoft.com/office/powerpoint/2010/main" val="26052212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29</TotalTime>
  <Words>351</Words>
  <Application>Microsoft Office PowerPoint</Application>
  <PresentationFormat>عرض على الشاشة (3:4)‏</PresentationFormat>
  <Paragraphs>19</Paragraphs>
  <Slides>5</Slides>
  <Notes>0</Notes>
  <HiddenSlides>0</HiddenSlides>
  <MMClips>0</MMClips>
  <ScaleCrop>false</ScaleCrop>
  <HeadingPairs>
    <vt:vector size="4" baseType="variant">
      <vt:variant>
        <vt:lpstr>نسق</vt:lpstr>
      </vt:variant>
      <vt:variant>
        <vt:i4>1</vt:i4>
      </vt:variant>
      <vt:variant>
        <vt:lpstr>عناوين الشرائح</vt:lpstr>
      </vt:variant>
      <vt:variant>
        <vt:i4>5</vt:i4>
      </vt:variant>
    </vt:vector>
  </HeadingPairs>
  <TitlesOfParts>
    <vt:vector size="6" baseType="lpstr">
      <vt:lpstr>تدفق</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DR.Ahmed Saker 2o1O</dc:creator>
  <cp:lastModifiedBy>iraq</cp:lastModifiedBy>
  <cp:revision>4</cp:revision>
  <dcterms:created xsi:type="dcterms:W3CDTF">2019-09-21T18:07:25Z</dcterms:created>
  <dcterms:modified xsi:type="dcterms:W3CDTF">2019-09-21T18:50:01Z</dcterms:modified>
</cp:coreProperties>
</file>