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57" r:id="rId7"/>
    <p:sldId id="258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D360-3FEC-4656-9EB1-3409FB463AFB}" type="datetimeFigureOut">
              <a:rPr lang="ar-IQ" smtClean="0"/>
              <a:t>22/01/1441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BB11-FB0F-4DD2-80AA-DC9071023C92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D360-3FEC-4656-9EB1-3409FB463AFB}" type="datetimeFigureOut">
              <a:rPr lang="ar-IQ" smtClean="0"/>
              <a:t>22/01/1441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BB11-FB0F-4DD2-80AA-DC9071023C92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D360-3FEC-4656-9EB1-3409FB463AFB}" type="datetimeFigureOut">
              <a:rPr lang="ar-IQ" smtClean="0"/>
              <a:t>22/01/1441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BB11-FB0F-4DD2-80AA-DC9071023C92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D360-3FEC-4656-9EB1-3409FB463AFB}" type="datetimeFigureOut">
              <a:rPr lang="ar-IQ" smtClean="0"/>
              <a:t>22/01/1441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BB11-FB0F-4DD2-80AA-DC9071023C92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D360-3FEC-4656-9EB1-3409FB463AFB}" type="datetimeFigureOut">
              <a:rPr lang="ar-IQ" smtClean="0"/>
              <a:t>22/01/1441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BB11-FB0F-4DD2-80AA-DC9071023C92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D360-3FEC-4656-9EB1-3409FB463AFB}" type="datetimeFigureOut">
              <a:rPr lang="ar-IQ" smtClean="0"/>
              <a:t>22/01/1441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BB11-FB0F-4DD2-80AA-DC9071023C92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D360-3FEC-4656-9EB1-3409FB463AFB}" type="datetimeFigureOut">
              <a:rPr lang="ar-IQ" smtClean="0"/>
              <a:t>22/01/1441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BB11-FB0F-4DD2-80AA-DC9071023C92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D360-3FEC-4656-9EB1-3409FB463AFB}" type="datetimeFigureOut">
              <a:rPr lang="ar-IQ" smtClean="0"/>
              <a:t>22/01/1441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BB11-FB0F-4DD2-80AA-DC9071023C92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D360-3FEC-4656-9EB1-3409FB463AFB}" type="datetimeFigureOut">
              <a:rPr lang="ar-IQ" smtClean="0"/>
              <a:t>22/01/1441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BB11-FB0F-4DD2-80AA-DC9071023C92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D360-3FEC-4656-9EB1-3409FB463AFB}" type="datetimeFigureOut">
              <a:rPr lang="ar-IQ" smtClean="0"/>
              <a:t>22/01/1441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BB11-FB0F-4DD2-80AA-DC9071023C92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1D360-3FEC-4656-9EB1-3409FB463AFB}" type="datetimeFigureOut">
              <a:rPr lang="ar-IQ" smtClean="0"/>
              <a:t>22/01/1441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27BBB11-FB0F-4DD2-80AA-DC9071023C92}" type="slidenum">
              <a:rPr lang="ar-IQ" smtClean="0"/>
              <a:t>‹#›</a:t>
            </a:fld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21D360-3FEC-4656-9EB1-3409FB463AFB}" type="datetimeFigureOut">
              <a:rPr lang="ar-IQ" smtClean="0"/>
              <a:t>22/01/1441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7BBB11-FB0F-4DD2-80AA-DC9071023C92}" type="slidenum">
              <a:rPr lang="ar-IQ" smtClean="0"/>
              <a:t>‹#›</a:t>
            </a:fld>
            <a:endParaRPr lang="ar-IQ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المقارنات المتعددة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ar-IQ" dirty="0" err="1" smtClean="0"/>
              <a:t>د.علي</a:t>
            </a:r>
            <a:r>
              <a:rPr lang="ar-IQ" dirty="0" smtClean="0"/>
              <a:t> حميد يوسف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6957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91944"/>
          </a:xfrm>
        </p:spPr>
        <p:txBody>
          <a:bodyPr/>
          <a:lstStyle/>
          <a:p>
            <a:r>
              <a:rPr lang="ar-IQ" dirty="0"/>
              <a:t>4.	يتم ترتيب المتوسطات وقيم </a:t>
            </a:r>
            <a:r>
              <a:rPr lang="en-US" dirty="0"/>
              <a:t>LSR </a:t>
            </a:r>
            <a:r>
              <a:rPr lang="ar-IQ" dirty="0"/>
              <a:t>تنازليا وبشكل عمودي وكذلك ترتيب المتوسطات تصاعديا وبشكل أفقي وفي كلا الحالتين يترك أخر متوسط. بعد ذلك نأخذ الفرق بين كل متوسطين ونقارنه بقيمة </a:t>
            </a:r>
            <a:r>
              <a:rPr lang="en-US" dirty="0"/>
              <a:t>LSR </a:t>
            </a:r>
            <a:r>
              <a:rPr lang="ar-IQ" dirty="0"/>
              <a:t>المقابلة لهما ، </a:t>
            </a:r>
            <a:r>
              <a:rPr lang="ar-IQ" dirty="0" err="1"/>
              <a:t>فأذا</a:t>
            </a:r>
            <a:r>
              <a:rPr lang="ar-IQ" dirty="0"/>
              <a:t> كانت قيمة </a:t>
            </a:r>
            <a:endParaRPr lang="ar-IQ" dirty="0" smtClean="0"/>
          </a:p>
          <a:p>
            <a:r>
              <a:rPr lang="ar-IQ" dirty="0"/>
              <a:t>الفرق بين المتوسطين أعلى من قيمة </a:t>
            </a:r>
            <a:r>
              <a:rPr lang="en-US" dirty="0"/>
              <a:t>LSR</a:t>
            </a:r>
            <a:r>
              <a:rPr lang="ar-IQ" dirty="0"/>
              <a:t> أذن الفرق بين المتوسطين معنوي ، في حين أذا كان الفرق أقل من الـ </a:t>
            </a:r>
            <a:r>
              <a:rPr lang="en-US" dirty="0"/>
              <a:t>LSR</a:t>
            </a:r>
            <a:r>
              <a:rPr lang="ar-IQ" dirty="0"/>
              <a:t> فهو غير معنوي.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63705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IQ" dirty="0" smtClean="0"/>
              <a:t>المقدمة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1762125"/>
            <a:ext cx="8162925" cy="333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938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1557338"/>
            <a:ext cx="821055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770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IQ" dirty="0" smtClean="0"/>
              <a:t>المقارنات المتعددة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714500"/>
            <a:ext cx="81915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953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1514475"/>
            <a:ext cx="8439150" cy="382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268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 fontScale="92500"/>
          </a:bodyPr>
          <a:lstStyle/>
          <a:p>
            <a:r>
              <a:rPr lang="ar-IQ" dirty="0"/>
              <a:t>من أشهر طرق المقارنات </a:t>
            </a:r>
            <a:r>
              <a:rPr lang="ar-IQ" dirty="0" err="1"/>
              <a:t>المتعدده</a:t>
            </a:r>
            <a:r>
              <a:rPr lang="ar-IQ" dirty="0"/>
              <a:t> للمعاملات هي:</a:t>
            </a:r>
          </a:p>
          <a:p>
            <a:r>
              <a:rPr lang="ar-IQ" dirty="0"/>
              <a:t>1.	</a:t>
            </a:r>
            <a:r>
              <a:rPr lang="ar-IQ" dirty="0" err="1"/>
              <a:t>أختبار</a:t>
            </a:r>
            <a:r>
              <a:rPr lang="ar-IQ" dirty="0"/>
              <a:t> أقل فرق معنوي (</a:t>
            </a:r>
            <a:r>
              <a:rPr lang="en-US" dirty="0"/>
              <a:t>Least Significant Difference – LSD):</a:t>
            </a:r>
          </a:p>
          <a:p>
            <a:r>
              <a:rPr lang="ar-IQ" dirty="0"/>
              <a:t>يستعمل لمقارنة الفروق المعنوية بين أي متوسطين في التجربة.</a:t>
            </a:r>
          </a:p>
          <a:p>
            <a:r>
              <a:rPr lang="ar-IQ" dirty="0"/>
              <a:t>خطوات تطبيق الاختبار:	</a:t>
            </a:r>
          </a:p>
          <a:p>
            <a:r>
              <a:rPr lang="ar-IQ" dirty="0"/>
              <a:t>أ‌-	حساب الانحراف القياسي بين متوسط أي معاملتين في التجربة ، مما يلي </a:t>
            </a:r>
          </a:p>
          <a:p>
            <a:r>
              <a:rPr lang="ar-IQ" dirty="0"/>
              <a:t>                                                                        </a:t>
            </a:r>
          </a:p>
          <a:p>
            <a:r>
              <a:rPr lang="ar-IQ" dirty="0"/>
              <a:t>                                                                      2</a:t>
            </a:r>
            <a:r>
              <a:rPr lang="en-US" dirty="0" err="1"/>
              <a:t>MSe</a:t>
            </a:r>
            <a:r>
              <a:rPr lang="en-US" dirty="0"/>
              <a:t>       </a:t>
            </a:r>
          </a:p>
          <a:p>
            <a:r>
              <a:rPr lang="en-US" dirty="0"/>
              <a:t>             </a:t>
            </a:r>
            <a:r>
              <a:rPr lang="ar-IQ" dirty="0"/>
              <a:t>الانحراف القياسي بين متوسط اي معاملتين  =             ---------   </a:t>
            </a:r>
          </a:p>
          <a:p>
            <a:r>
              <a:rPr lang="ar-IQ" dirty="0"/>
              <a:t>                                                                                 </a:t>
            </a:r>
            <a:r>
              <a:rPr lang="en-US" dirty="0"/>
              <a:t>r</a:t>
            </a:r>
          </a:p>
          <a:p>
            <a:r>
              <a:rPr lang="en-US" dirty="0" err="1"/>
              <a:t>MSe</a:t>
            </a:r>
            <a:r>
              <a:rPr lang="en-US" dirty="0"/>
              <a:t> : </a:t>
            </a:r>
            <a:r>
              <a:rPr lang="ar-IQ" dirty="0"/>
              <a:t>متوسط مربعات الخطأ (يتم الحصول عليه من جدول تحليل التباين).</a:t>
            </a:r>
          </a:p>
          <a:p>
            <a:r>
              <a:rPr lang="ar-IQ" dirty="0"/>
              <a:t> </a:t>
            </a:r>
            <a:r>
              <a:rPr lang="en-US" dirty="0"/>
              <a:t>r: </a:t>
            </a:r>
            <a:r>
              <a:rPr lang="ar-IQ" dirty="0"/>
              <a:t>عدد المشاهدات (المكررات) في كل معاملة.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90468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63952"/>
          </a:xfrm>
        </p:spPr>
        <p:txBody>
          <a:bodyPr/>
          <a:lstStyle/>
          <a:p>
            <a:r>
              <a:rPr lang="ar-IQ" dirty="0"/>
              <a:t>ب‌-	نستخرج قيمة </a:t>
            </a:r>
            <a:r>
              <a:rPr lang="en-US" dirty="0"/>
              <a:t>t </a:t>
            </a:r>
            <a:r>
              <a:rPr lang="ar-IQ" dirty="0"/>
              <a:t>من جداول </a:t>
            </a:r>
            <a:r>
              <a:rPr lang="en-US" dirty="0"/>
              <a:t>t، </a:t>
            </a:r>
            <a:r>
              <a:rPr lang="ar-IQ" dirty="0"/>
              <a:t>وعلى درجات حرية الخطأ فقط ومستوى معنوية 5 % أو 1 %.</a:t>
            </a:r>
          </a:p>
          <a:p>
            <a:r>
              <a:rPr lang="ar-IQ" dirty="0"/>
              <a:t>ت‌-	نستخرج قيمة </a:t>
            </a:r>
            <a:r>
              <a:rPr lang="en-US" dirty="0"/>
              <a:t>LSD </a:t>
            </a:r>
            <a:r>
              <a:rPr lang="ar-IQ" dirty="0"/>
              <a:t>من حاصل ضرب الخطوتين السابقتين، أي وفق القانون الاتي:</a:t>
            </a:r>
          </a:p>
          <a:p>
            <a:r>
              <a:rPr lang="en-US" dirty="0"/>
              <a:t>LSD = </a:t>
            </a:r>
            <a:r>
              <a:rPr lang="ar-IQ" dirty="0"/>
              <a:t>الانحراف القياسي بين متوسط اي معاملتين </a:t>
            </a:r>
            <a:r>
              <a:rPr lang="en-US" dirty="0"/>
              <a:t>X t</a:t>
            </a:r>
          </a:p>
          <a:p>
            <a:r>
              <a:rPr lang="en-US" dirty="0"/>
              <a:t>                    </a:t>
            </a:r>
          </a:p>
          <a:p>
            <a:r>
              <a:rPr lang="ar-IQ" dirty="0"/>
              <a:t>د- نأخذ الفرق بين متوسطين أي معاملتين في التجربة ونقارنه مع قيمة </a:t>
            </a:r>
            <a:r>
              <a:rPr lang="en-US" dirty="0"/>
              <a:t>LSD ، </a:t>
            </a:r>
            <a:r>
              <a:rPr lang="ar-IQ" dirty="0" err="1"/>
              <a:t>فأذا</a:t>
            </a:r>
            <a:r>
              <a:rPr lang="ar-IQ" dirty="0"/>
              <a:t> كان الفرق بين المتوسطين أعلى من الــ </a:t>
            </a:r>
            <a:r>
              <a:rPr lang="en-US" dirty="0"/>
              <a:t>LSD </a:t>
            </a:r>
            <a:r>
              <a:rPr lang="ar-IQ" dirty="0"/>
              <a:t>فهو معنوي ونلاحظ مستوى المعنوية.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7428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/>
          <a:lstStyle/>
          <a:p>
            <a:r>
              <a:rPr lang="ar-IQ" dirty="0"/>
              <a:t>مثال: أجريت تجربة لدراسة تأثير خمسة أنواع من العلائق في معدل الزيادة الوزنية لدى العجول وقد شملت كل معاملة خمس عجول (البيانات موضحة في الجدول الاتي). علما" ان </a:t>
            </a:r>
            <a:r>
              <a:rPr lang="en-US" dirty="0" err="1"/>
              <a:t>F.tab</a:t>
            </a:r>
            <a:r>
              <a:rPr lang="en-US" dirty="0"/>
              <a:t>. =  2.87 </a:t>
            </a:r>
            <a:r>
              <a:rPr lang="ar-IQ" dirty="0"/>
              <a:t>عند مستوى 5%، و ان قيمة </a:t>
            </a:r>
            <a:r>
              <a:rPr lang="en-US" dirty="0"/>
              <a:t>t = </a:t>
            </a:r>
            <a:r>
              <a:rPr lang="en-US" dirty="0" smtClean="0"/>
              <a:t>2.086</a:t>
            </a:r>
            <a:endParaRPr lang="ar-IQ" dirty="0" smtClean="0"/>
          </a:p>
          <a:p>
            <a:endParaRPr lang="ar-IQ" dirty="0"/>
          </a:p>
          <a:p>
            <a:endParaRPr lang="ar-IQ" dirty="0" smtClean="0"/>
          </a:p>
          <a:p>
            <a:endParaRPr lang="ar-IQ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725" y="2708920"/>
            <a:ext cx="5416550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413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91944"/>
          </a:xfrm>
        </p:spPr>
        <p:txBody>
          <a:bodyPr>
            <a:normAutofit fontScale="92500" lnSpcReduction="20000"/>
          </a:bodyPr>
          <a:lstStyle/>
          <a:p>
            <a:r>
              <a:rPr lang="ar-IQ" dirty="0"/>
              <a:t>2.	</a:t>
            </a:r>
            <a:r>
              <a:rPr lang="ar-IQ" dirty="0" err="1"/>
              <a:t>أختبار</a:t>
            </a:r>
            <a:r>
              <a:rPr lang="ar-IQ" dirty="0"/>
              <a:t> دنكن (</a:t>
            </a:r>
            <a:r>
              <a:rPr lang="en-US" dirty="0"/>
              <a:t>Duncan) </a:t>
            </a:r>
            <a:r>
              <a:rPr lang="ar-IQ" dirty="0"/>
              <a:t>متعدد الحدود.</a:t>
            </a:r>
          </a:p>
          <a:p>
            <a:r>
              <a:rPr lang="ar-IQ" dirty="0"/>
              <a:t>وجد هذا الاختبار عام 1955 من قبل الباحث </a:t>
            </a:r>
            <a:r>
              <a:rPr lang="en-US" dirty="0"/>
              <a:t>Duncan </a:t>
            </a:r>
            <a:r>
              <a:rPr lang="ar-IQ" dirty="0"/>
              <a:t>ويتميز عن باقي الاختبارات بأنه </a:t>
            </a:r>
            <a:r>
              <a:rPr lang="ar-IQ" dirty="0" err="1"/>
              <a:t>يأخد</a:t>
            </a:r>
            <a:r>
              <a:rPr lang="ar-IQ" dirty="0"/>
              <a:t> الفروق المعنوية بين المتوسطات مهما كان عددها مرة واحدة ، ومن مميزات هذا الاختبار انه من الممكن اجراؤه بصرف النظر عن معنوية او عدم معنوية اختبار تحليل التباين (</a:t>
            </a:r>
            <a:r>
              <a:rPr lang="en-US" dirty="0" err="1"/>
              <a:t>Anova</a:t>
            </a:r>
            <a:r>
              <a:rPr lang="en-US" dirty="0"/>
              <a:t>) . </a:t>
            </a:r>
          </a:p>
          <a:p>
            <a:r>
              <a:rPr lang="ar-IQ" dirty="0"/>
              <a:t>خطوات أجراء الاختبار:</a:t>
            </a:r>
          </a:p>
          <a:p>
            <a:r>
              <a:rPr lang="ar-IQ" dirty="0"/>
              <a:t>1.	استخراج الانحراف القياسي </a:t>
            </a:r>
            <a:r>
              <a:rPr lang="ar-IQ" dirty="0" err="1"/>
              <a:t>لاي</a:t>
            </a:r>
            <a:r>
              <a:rPr lang="ar-IQ" dirty="0"/>
              <a:t> مشاهدة في التجربة بجذر الاتي:</a:t>
            </a:r>
          </a:p>
          <a:p>
            <a:r>
              <a:rPr lang="ar-IQ" dirty="0"/>
              <a:t>                </a:t>
            </a:r>
            <a:r>
              <a:rPr lang="en-US" dirty="0" err="1"/>
              <a:t>MSe</a:t>
            </a:r>
            <a:endParaRPr lang="en-US" dirty="0"/>
          </a:p>
          <a:p>
            <a:r>
              <a:rPr lang="en-US" dirty="0" err="1"/>
              <a:t>Syi</a:t>
            </a:r>
            <a:r>
              <a:rPr lang="en-US" dirty="0"/>
              <a:t> = √ -----------</a:t>
            </a:r>
          </a:p>
          <a:p>
            <a:r>
              <a:rPr lang="en-US" dirty="0"/>
              <a:t>                r</a:t>
            </a:r>
          </a:p>
          <a:p>
            <a:r>
              <a:rPr lang="en-US" dirty="0"/>
              <a:t>2.	</a:t>
            </a:r>
            <a:r>
              <a:rPr lang="ar-IQ" dirty="0" err="1"/>
              <a:t>أستخراج</a:t>
            </a:r>
            <a:r>
              <a:rPr lang="ar-IQ" dirty="0"/>
              <a:t> قيم </a:t>
            </a:r>
            <a:r>
              <a:rPr lang="en-US" dirty="0"/>
              <a:t>SSR </a:t>
            </a:r>
            <a:r>
              <a:rPr lang="ar-IQ" dirty="0"/>
              <a:t>من جداول دنكن وحسب عدد المتوسطات الداخلة في المقارنة.</a:t>
            </a:r>
          </a:p>
          <a:p>
            <a:r>
              <a:rPr lang="ar-IQ" dirty="0"/>
              <a:t>3.	</a:t>
            </a:r>
            <a:r>
              <a:rPr lang="ar-IQ" dirty="0" err="1"/>
              <a:t>أستخراج</a:t>
            </a:r>
            <a:r>
              <a:rPr lang="ar-IQ" dirty="0"/>
              <a:t> قيم </a:t>
            </a:r>
            <a:r>
              <a:rPr lang="en-US" dirty="0"/>
              <a:t>LSR </a:t>
            </a:r>
            <a:r>
              <a:rPr lang="ar-IQ" dirty="0"/>
              <a:t>من المعادلة الاتية (حاصل ضرب الخطوتين السابقتين).</a:t>
            </a:r>
          </a:p>
          <a:p>
            <a:pPr algn="l"/>
            <a:r>
              <a:rPr lang="ar-IQ" dirty="0"/>
              <a:t>                  </a:t>
            </a:r>
            <a:r>
              <a:rPr lang="en-US" dirty="0" err="1"/>
              <a:t>MSe</a:t>
            </a:r>
            <a:endParaRPr lang="en-US" dirty="0"/>
          </a:p>
          <a:p>
            <a:pPr algn="l"/>
            <a:r>
              <a:rPr lang="en-US" dirty="0"/>
              <a:t>LSR = √  --------   X SSR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63327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</TotalTime>
  <Words>69</Words>
  <Application>Microsoft Office PowerPoint</Application>
  <PresentationFormat>عرض على الشاشة (3:4)‏</PresentationFormat>
  <Paragraphs>35</Paragraphs>
  <Slides>10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تدفق</vt:lpstr>
      <vt:lpstr>المقارنات المتعددة</vt:lpstr>
      <vt:lpstr>المقدمة</vt:lpstr>
      <vt:lpstr>عرض تقديمي في PowerPoint</vt:lpstr>
      <vt:lpstr>المقارنات المتعددة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Al-Qaisar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المقارنات المتعددة</dc:title>
  <dc:creator>iraq</dc:creator>
  <cp:lastModifiedBy>iraq</cp:lastModifiedBy>
  <cp:revision>2</cp:revision>
  <dcterms:created xsi:type="dcterms:W3CDTF">2019-09-21T20:40:07Z</dcterms:created>
  <dcterms:modified xsi:type="dcterms:W3CDTF">2019-09-21T20:55:29Z</dcterms:modified>
</cp:coreProperties>
</file>