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61" d="100"/>
          <a:sy n="61" d="100"/>
        </p:scale>
        <p:origin x="-1626" y="-2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E9F4375-7B9C-4BDB-A752-5BEFC9E0E7EE}" type="datetimeFigureOut">
              <a:rPr lang="ar-IQ" smtClean="0"/>
              <a:t>22/01/1441</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00949DD-B35B-41F8-82FB-E75551D71229}" type="slidenum">
              <a:rPr lang="ar-IQ" smtClean="0"/>
              <a:t>‹#›</a:t>
            </a:fld>
            <a:endParaRPr lang="ar-IQ"/>
          </a:p>
        </p:txBody>
      </p:sp>
    </p:spTree>
    <p:extLst>
      <p:ext uri="{BB962C8B-B14F-4D97-AF65-F5344CB8AC3E}">
        <p14:creationId xmlns:p14="http://schemas.microsoft.com/office/powerpoint/2010/main" val="269453585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D00949DD-B35B-41F8-82FB-E75551D71229}" type="slidenum">
              <a:rPr lang="ar-IQ" smtClean="0"/>
              <a:t>6</a:t>
            </a:fld>
            <a:endParaRPr lang="ar-IQ"/>
          </a:p>
        </p:txBody>
      </p:sp>
    </p:spTree>
    <p:extLst>
      <p:ext uri="{BB962C8B-B14F-4D97-AF65-F5344CB8AC3E}">
        <p14:creationId xmlns:p14="http://schemas.microsoft.com/office/powerpoint/2010/main" val="664746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D00949DD-B35B-41F8-82FB-E75551D71229}" type="slidenum">
              <a:rPr lang="ar-IQ" smtClean="0"/>
              <a:t>7</a:t>
            </a:fld>
            <a:endParaRPr lang="ar-IQ"/>
          </a:p>
        </p:txBody>
      </p:sp>
    </p:spTree>
    <p:extLst>
      <p:ext uri="{BB962C8B-B14F-4D97-AF65-F5344CB8AC3E}">
        <p14:creationId xmlns:p14="http://schemas.microsoft.com/office/powerpoint/2010/main" val="1968893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34BF78AA-CCEF-4525-BE4B-F522DCAB88AB}" type="datetimeFigureOut">
              <a:rPr lang="ar-IQ" smtClean="0"/>
              <a:t>22/01/1441</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A0A289CB-89BA-4C29-A88A-11042164D0E0}"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34BF78AA-CCEF-4525-BE4B-F522DCAB88AB}" type="datetimeFigureOut">
              <a:rPr lang="ar-IQ" smtClean="0"/>
              <a:t>22/01/1441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A289CB-89BA-4C29-A88A-11042164D0E0}"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34BF78AA-CCEF-4525-BE4B-F522DCAB88AB}" type="datetimeFigureOut">
              <a:rPr lang="ar-IQ" smtClean="0"/>
              <a:t>22/01/1441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A289CB-89BA-4C29-A88A-11042164D0E0}"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34BF78AA-CCEF-4525-BE4B-F522DCAB88AB}" type="datetimeFigureOut">
              <a:rPr lang="ar-IQ" smtClean="0"/>
              <a:t>22/01/1441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A289CB-89BA-4C29-A88A-11042164D0E0}"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34BF78AA-CCEF-4525-BE4B-F522DCAB88AB}" type="datetimeFigureOut">
              <a:rPr lang="ar-IQ" smtClean="0"/>
              <a:t>22/01/1441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A289CB-89BA-4C29-A88A-11042164D0E0}"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34BF78AA-CCEF-4525-BE4B-F522DCAB88AB}" type="datetimeFigureOut">
              <a:rPr lang="ar-IQ" smtClean="0"/>
              <a:t>22/01/1441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0A289CB-89BA-4C29-A88A-11042164D0E0}"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34BF78AA-CCEF-4525-BE4B-F522DCAB88AB}" type="datetimeFigureOut">
              <a:rPr lang="ar-IQ" smtClean="0"/>
              <a:t>22/01/1441</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A0A289CB-89BA-4C29-A88A-11042164D0E0}"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34BF78AA-CCEF-4525-BE4B-F522DCAB88AB}" type="datetimeFigureOut">
              <a:rPr lang="ar-IQ" smtClean="0"/>
              <a:t>22/01/1441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A0A289CB-89BA-4C29-A88A-11042164D0E0}"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BF78AA-CCEF-4525-BE4B-F522DCAB88AB}" type="datetimeFigureOut">
              <a:rPr lang="ar-IQ" smtClean="0"/>
              <a:t>22/01/1441</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A0A289CB-89BA-4C29-A88A-11042164D0E0}"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34BF78AA-CCEF-4525-BE4B-F522DCAB88AB}" type="datetimeFigureOut">
              <a:rPr lang="ar-IQ" smtClean="0"/>
              <a:t>22/01/1441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0A289CB-89BA-4C29-A88A-11042164D0E0}"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34BF78AA-CCEF-4525-BE4B-F522DCAB88AB}" type="datetimeFigureOut">
              <a:rPr lang="ar-IQ" smtClean="0"/>
              <a:t>22/01/1441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A0A289CB-89BA-4C29-A88A-11042164D0E0}" type="slidenum">
              <a:rPr lang="ar-IQ" smtClean="0"/>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4BF78AA-CCEF-4525-BE4B-F522DCAB88AB}" type="datetimeFigureOut">
              <a:rPr lang="ar-IQ" smtClean="0"/>
              <a:t>22/01/1441</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A289CB-89BA-4C29-A88A-11042164D0E0}"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algn="ctr"/>
            <a:r>
              <a:rPr lang="ar-IQ" dirty="0" smtClean="0"/>
              <a:t>مبادئ الاحصاء</a:t>
            </a:r>
            <a:endParaRPr lang="ar-IQ" dirty="0"/>
          </a:p>
        </p:txBody>
      </p:sp>
      <p:sp>
        <p:nvSpPr>
          <p:cNvPr id="3" name="عنوان فرعي 2"/>
          <p:cNvSpPr>
            <a:spLocks noGrp="1"/>
          </p:cNvSpPr>
          <p:nvPr>
            <p:ph type="subTitle" idx="1"/>
          </p:nvPr>
        </p:nvSpPr>
        <p:spPr/>
        <p:txBody>
          <a:bodyPr/>
          <a:lstStyle/>
          <a:p>
            <a:pPr algn="ctr"/>
            <a:r>
              <a:rPr lang="ar-IQ" dirty="0" smtClean="0"/>
              <a:t>م. د وفاء جعفر حسين </a:t>
            </a:r>
            <a:endParaRPr lang="ar-IQ" dirty="0"/>
          </a:p>
        </p:txBody>
      </p:sp>
    </p:spTree>
    <p:extLst>
      <p:ext uri="{BB962C8B-B14F-4D97-AF65-F5344CB8AC3E}">
        <p14:creationId xmlns:p14="http://schemas.microsoft.com/office/powerpoint/2010/main" val="1241282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43608" y="1407421"/>
            <a:ext cx="7272808" cy="3197029"/>
          </a:xfrm>
          <a:prstGeom prst="rect">
            <a:avLst/>
          </a:prstGeom>
        </p:spPr>
        <p:txBody>
          <a:bodyPr wrap="square">
            <a:spAutoFit/>
          </a:bodyPr>
          <a:lstStyle/>
          <a:p>
            <a:pPr>
              <a:lnSpc>
                <a:spcPct val="115000"/>
              </a:lnSpc>
              <a:spcAft>
                <a:spcPts val="1000"/>
              </a:spcAft>
            </a:pPr>
            <a:r>
              <a:rPr lang="ar-SA" b="1" dirty="0" smtClean="0">
                <a:effectLst/>
                <a:latin typeface="Calibri"/>
                <a:ea typeface="Calibri"/>
                <a:cs typeface="Arial"/>
              </a:rPr>
              <a:t>مقاييس التشتت </a:t>
            </a:r>
            <a:endParaRPr lang="en-US" b="1" dirty="0" smtClean="0">
              <a:effectLst/>
              <a:latin typeface="Calibri"/>
              <a:ea typeface="Calibri"/>
              <a:cs typeface="Arial"/>
            </a:endParaRPr>
          </a:p>
          <a:p>
            <a:pPr>
              <a:lnSpc>
                <a:spcPct val="115000"/>
              </a:lnSpc>
              <a:spcAft>
                <a:spcPts val="1000"/>
              </a:spcAft>
            </a:pPr>
            <a:r>
              <a:rPr lang="ar-SA" b="1" dirty="0" smtClean="0">
                <a:effectLst/>
                <a:latin typeface="Calibri"/>
                <a:ea typeface="Calibri"/>
                <a:cs typeface="Arial"/>
              </a:rPr>
              <a:t>درسنا في المحاضرة السابقة مقاييس النزعة المركزية أو المتوسطات، هي مقاييس رقمية تحدد موقع أو مركز التوزيع أو البيانات وهي مهمة في حالة المقارنة بين التوزيعات المختلفة وكان أهمها: المتوسط الحسابي، الوسيط، المنوال. ندرس في هذه المحاضرة مقاييس التشتت (التباين) درجة تقارب أو تباعد قيم توزيع ما عن إحدى قيمه المركزية، فمعرفة تشتت القياسات حول مركز تجمعها ذو أهمية كبيرة في دراسة هذه القياسات ومدلولاتها. ومن مقاييس التشتت: المدى، المدى النسبي، الانحراف المتوسط، التباين والانحراف المعياري وتطبيقاته في حساب: معامل الاختلاف، إنشاء مجالات الثقة والعزوم المركزية.  </a:t>
            </a:r>
            <a:endParaRPr lang="ar-IQ" b="1" dirty="0" smtClean="0">
              <a:effectLst/>
              <a:latin typeface="Calibri"/>
              <a:ea typeface="Calibri"/>
              <a:cs typeface="Arial"/>
            </a:endParaRPr>
          </a:p>
          <a:p>
            <a:pPr>
              <a:lnSpc>
                <a:spcPct val="115000"/>
              </a:lnSpc>
              <a:spcAft>
                <a:spcPts val="1000"/>
              </a:spcAft>
            </a:pPr>
            <a:endParaRPr lang="en-US" b="1" dirty="0">
              <a:effectLst/>
              <a:latin typeface="Calibri"/>
              <a:ea typeface="Calibri"/>
              <a:cs typeface="Arial"/>
            </a:endParaRPr>
          </a:p>
        </p:txBody>
      </p:sp>
    </p:spTree>
    <p:extLst>
      <p:ext uri="{BB962C8B-B14F-4D97-AF65-F5344CB8AC3E}">
        <p14:creationId xmlns:p14="http://schemas.microsoft.com/office/powerpoint/2010/main" val="35109192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7" name="مستطيل 6"/>
              <p:cNvSpPr/>
              <p:nvPr/>
            </p:nvSpPr>
            <p:spPr>
              <a:xfrm>
                <a:off x="1187624" y="1341249"/>
                <a:ext cx="6912768" cy="3856953"/>
              </a:xfrm>
              <a:prstGeom prst="rect">
                <a:avLst/>
              </a:prstGeom>
            </p:spPr>
            <p:txBody>
              <a:bodyPr wrap="square">
                <a:spAutoFit/>
              </a:bodyPr>
              <a:lstStyle/>
              <a:p>
                <a:pPr marL="342900" lvl="0" indent="-342900">
                  <a:lnSpc>
                    <a:spcPct val="115000"/>
                  </a:lnSpc>
                  <a:spcAft>
                    <a:spcPts val="1000"/>
                  </a:spcAft>
                  <a:buFont typeface="+mj-lt"/>
                  <a:buAutoNum type="arabicPeriod"/>
                </a:pPr>
                <a:r>
                  <a:rPr lang="ar-IQ" b="1" dirty="0" smtClean="0">
                    <a:effectLst/>
                    <a:latin typeface="Calibri"/>
                    <a:ea typeface="Calibri"/>
                    <a:cs typeface="Arial"/>
                  </a:rPr>
                  <a:t>المدى : </a:t>
                </a:r>
                <a:r>
                  <a:rPr lang="ar-SA" b="1" dirty="0">
                    <a:effectLst/>
                    <a:latin typeface="Calibri"/>
                    <a:ea typeface="Calibri"/>
                    <a:cs typeface="Arial"/>
                  </a:rPr>
                  <a:t>يعرف المدى بأنه الفرق بين أكبر قيمة وأصغر قيمة في حالة البيانات المباشرة، بينما في حالة البيانات التكرارية، فإن المدى يساوي الفرق بين مركزي الفئتين الأولى والأخيرة.</a:t>
                </a:r>
                <a:endParaRPr lang="en-US" b="1" dirty="0">
                  <a:effectLst/>
                  <a:latin typeface="Calibri"/>
                  <a:ea typeface="Calibri"/>
                  <a:cs typeface="Arial"/>
                </a:endParaRPr>
              </a:p>
              <a:p>
                <a:pPr>
                  <a:lnSpc>
                    <a:spcPct val="115000"/>
                  </a:lnSpc>
                  <a:spcAft>
                    <a:spcPts val="1000"/>
                  </a:spcAft>
                </a:pPr>
                <a14:m>
                  <m:oMathPara xmlns:m="http://schemas.openxmlformats.org/officeDocument/2006/math">
                    <m:oMathParaPr>
                      <m:jc m:val="centerGroup"/>
                    </m:oMathParaPr>
                    <m:oMath xmlns:m="http://schemas.openxmlformats.org/officeDocument/2006/math">
                      <m:r>
                        <a:rPr lang="en-US" b="1" i="1">
                          <a:effectLst/>
                          <a:latin typeface="Cambria Math"/>
                          <a:ea typeface="Calibri"/>
                          <a:cs typeface="Arial"/>
                        </a:rPr>
                        <m:t>𝑹</m:t>
                      </m:r>
                      <m:r>
                        <a:rPr lang="en-US" b="1" i="1">
                          <a:effectLst/>
                          <a:latin typeface="Cambria Math"/>
                          <a:ea typeface="Calibri"/>
                          <a:cs typeface="Arial"/>
                        </a:rPr>
                        <m:t>=</m:t>
                      </m:r>
                      <m:sSub>
                        <m:sSubPr>
                          <m:ctrlPr>
                            <a:rPr lang="en-US" b="1" i="1">
                              <a:effectLst/>
                              <a:latin typeface="Cambria Math"/>
                              <a:ea typeface="Calibri"/>
                              <a:cs typeface="Arial"/>
                            </a:rPr>
                          </m:ctrlPr>
                        </m:sSubPr>
                        <m:e>
                          <m:r>
                            <a:rPr lang="en-US" b="1" i="1">
                              <a:effectLst/>
                              <a:latin typeface="Cambria Math"/>
                              <a:ea typeface="Calibri"/>
                              <a:cs typeface="Arial"/>
                            </a:rPr>
                            <m:t>𝑿</m:t>
                          </m:r>
                        </m:e>
                        <m:sub>
                          <m:r>
                            <a:rPr lang="en-US" b="1" i="1">
                              <a:effectLst/>
                              <a:latin typeface="Cambria Math"/>
                              <a:ea typeface="Calibri"/>
                              <a:cs typeface="Arial"/>
                            </a:rPr>
                            <m:t>𝒎𝒂𝒙</m:t>
                          </m:r>
                        </m:sub>
                      </m:sSub>
                      <m:r>
                        <a:rPr lang="en-US" b="1" i="1">
                          <a:effectLst/>
                          <a:latin typeface="Cambria Math"/>
                          <a:ea typeface="Calibri"/>
                          <a:cs typeface="Arial"/>
                        </a:rPr>
                        <m:t>−</m:t>
                      </m:r>
                      <m:sSub>
                        <m:sSubPr>
                          <m:ctrlPr>
                            <a:rPr lang="en-US" b="1" i="1">
                              <a:effectLst/>
                              <a:latin typeface="Cambria Math"/>
                              <a:ea typeface="Calibri"/>
                              <a:cs typeface="Arial"/>
                            </a:rPr>
                          </m:ctrlPr>
                        </m:sSubPr>
                        <m:e>
                          <m:r>
                            <a:rPr lang="en-US" b="1" i="1">
                              <a:effectLst/>
                              <a:latin typeface="Cambria Math"/>
                              <a:ea typeface="Calibri"/>
                              <a:cs typeface="Arial"/>
                            </a:rPr>
                            <m:t>𝑿</m:t>
                          </m:r>
                        </m:e>
                        <m:sub>
                          <m:r>
                            <a:rPr lang="en-US" b="1" i="1">
                              <a:effectLst/>
                              <a:latin typeface="Cambria Math"/>
                              <a:ea typeface="Calibri"/>
                              <a:cs typeface="Arial"/>
                            </a:rPr>
                            <m:t>𝒎𝒊𝒏</m:t>
                          </m:r>
                        </m:sub>
                      </m:sSub>
                    </m:oMath>
                  </m:oMathPara>
                </a14:m>
                <a:endParaRPr lang="en-US" b="1" dirty="0">
                  <a:effectLst/>
                  <a:latin typeface="Calibri"/>
                  <a:ea typeface="Calibri"/>
                  <a:cs typeface="Arial"/>
                </a:endParaRPr>
              </a:p>
              <a:p>
                <a:pPr>
                  <a:lnSpc>
                    <a:spcPct val="115000"/>
                  </a:lnSpc>
                  <a:spcAft>
                    <a:spcPts val="1000"/>
                  </a:spcAft>
                </a:pPr>
                <a:r>
                  <a:rPr lang="ar-SA" b="1" dirty="0">
                    <a:effectLst/>
                    <a:latin typeface="Calibri"/>
                    <a:ea typeface="Calibri"/>
                    <a:cs typeface="Arial"/>
                  </a:rPr>
                  <a:t>مثال : اوجد المدى للبيانات الاتية:</a:t>
                </a:r>
                <a:endParaRPr lang="en-US" b="1" dirty="0">
                  <a:effectLst/>
                  <a:latin typeface="Calibri"/>
                  <a:ea typeface="Calibri"/>
                  <a:cs typeface="Arial"/>
                </a:endParaRPr>
              </a:p>
              <a:p>
                <a:pPr>
                  <a:lnSpc>
                    <a:spcPct val="115000"/>
                  </a:lnSpc>
                  <a:spcAft>
                    <a:spcPts val="1000"/>
                  </a:spcAft>
                </a:pPr>
                <a14:m>
                  <m:oMathPara xmlns:m="http://schemas.openxmlformats.org/officeDocument/2006/math">
                    <m:oMathParaPr>
                      <m:jc m:val="centerGroup"/>
                    </m:oMathParaPr>
                    <m:oMath xmlns:m="http://schemas.openxmlformats.org/officeDocument/2006/math">
                      <m:sSub>
                        <m:sSubPr>
                          <m:ctrlPr>
                            <a:rPr lang="en-US" b="1" i="1">
                              <a:effectLst/>
                              <a:latin typeface="Cambria Math"/>
                              <a:ea typeface="Calibri"/>
                              <a:cs typeface="Arial"/>
                            </a:rPr>
                          </m:ctrlPr>
                        </m:sSubPr>
                        <m:e>
                          <m:r>
                            <a:rPr lang="en-US" b="1" i="1">
                              <a:effectLst/>
                              <a:latin typeface="Cambria Math"/>
                              <a:ea typeface="Calibri"/>
                              <a:cs typeface="Arial"/>
                            </a:rPr>
                            <m:t>𝑿</m:t>
                          </m:r>
                        </m:e>
                        <m:sub>
                          <m:r>
                            <a:rPr lang="en-US" b="1" i="1">
                              <a:effectLst/>
                              <a:latin typeface="Cambria Math"/>
                              <a:ea typeface="Calibri"/>
                              <a:cs typeface="Arial"/>
                            </a:rPr>
                            <m:t>𝒊</m:t>
                          </m:r>
                        </m:sub>
                      </m:sSub>
                      <m:r>
                        <a:rPr lang="en-US" b="1" i="1">
                          <a:effectLst/>
                          <a:latin typeface="Cambria Math"/>
                          <a:ea typeface="Calibri"/>
                          <a:cs typeface="Arial"/>
                        </a:rPr>
                        <m:t>=</m:t>
                      </m:r>
                      <m:r>
                        <a:rPr lang="en-US" b="1" i="1">
                          <a:effectLst/>
                          <a:latin typeface="Cambria Math"/>
                          <a:ea typeface="Calibri"/>
                          <a:cs typeface="Arial"/>
                        </a:rPr>
                        <m:t>𝟑</m:t>
                      </m:r>
                      <m:r>
                        <a:rPr lang="en-US" b="1" i="1">
                          <a:effectLst/>
                          <a:latin typeface="Cambria Math"/>
                          <a:ea typeface="Calibri"/>
                          <a:cs typeface="Arial"/>
                        </a:rPr>
                        <m:t>,</m:t>
                      </m:r>
                      <m:r>
                        <a:rPr lang="en-US" b="1" i="1">
                          <a:effectLst/>
                          <a:latin typeface="Cambria Math"/>
                          <a:ea typeface="Calibri"/>
                          <a:cs typeface="Arial"/>
                        </a:rPr>
                        <m:t>𝟒</m:t>
                      </m:r>
                      <m:r>
                        <a:rPr lang="en-US" b="1" i="1">
                          <a:effectLst/>
                          <a:latin typeface="Cambria Math"/>
                          <a:ea typeface="Calibri"/>
                          <a:cs typeface="Arial"/>
                        </a:rPr>
                        <m:t>,</m:t>
                      </m:r>
                      <m:r>
                        <a:rPr lang="en-US" b="1" i="1">
                          <a:effectLst/>
                          <a:latin typeface="Cambria Math"/>
                          <a:ea typeface="Calibri"/>
                          <a:cs typeface="Arial"/>
                        </a:rPr>
                        <m:t>𝟓</m:t>
                      </m:r>
                      <m:r>
                        <a:rPr lang="en-US" b="1" i="1">
                          <a:effectLst/>
                          <a:latin typeface="Cambria Math"/>
                          <a:ea typeface="Calibri"/>
                          <a:cs typeface="Arial"/>
                        </a:rPr>
                        <m:t>,</m:t>
                      </m:r>
                      <m:r>
                        <a:rPr lang="en-US" b="1" i="1">
                          <a:effectLst/>
                          <a:latin typeface="Cambria Math"/>
                          <a:ea typeface="Calibri"/>
                          <a:cs typeface="Arial"/>
                        </a:rPr>
                        <m:t>𝟏𝟎</m:t>
                      </m:r>
                      <m:r>
                        <a:rPr lang="en-US" b="1" i="1">
                          <a:effectLst/>
                          <a:latin typeface="Cambria Math"/>
                          <a:ea typeface="Calibri"/>
                          <a:cs typeface="Arial"/>
                        </a:rPr>
                        <m:t>,</m:t>
                      </m:r>
                      <m:r>
                        <a:rPr lang="en-US" b="1" i="1">
                          <a:effectLst/>
                          <a:latin typeface="Cambria Math"/>
                          <a:ea typeface="Calibri"/>
                          <a:cs typeface="Arial"/>
                        </a:rPr>
                        <m:t>𝟔</m:t>
                      </m:r>
                      <m:r>
                        <a:rPr lang="en-US" b="1" i="1">
                          <a:effectLst/>
                          <a:latin typeface="Cambria Math"/>
                          <a:ea typeface="Calibri"/>
                          <a:cs typeface="Arial"/>
                        </a:rPr>
                        <m:t>,</m:t>
                      </m:r>
                      <m:r>
                        <a:rPr lang="en-US" b="1" i="1">
                          <a:effectLst/>
                          <a:latin typeface="Cambria Math"/>
                          <a:ea typeface="Calibri"/>
                          <a:cs typeface="Arial"/>
                        </a:rPr>
                        <m:t>𝟓</m:t>
                      </m:r>
                      <m:r>
                        <a:rPr lang="en-US" b="1" i="1">
                          <a:effectLst/>
                          <a:latin typeface="Cambria Math"/>
                          <a:ea typeface="Calibri"/>
                          <a:cs typeface="Arial"/>
                        </a:rPr>
                        <m:t>,</m:t>
                      </m:r>
                      <m:r>
                        <a:rPr lang="en-US" b="1" i="1">
                          <a:effectLst/>
                          <a:latin typeface="Cambria Math"/>
                          <a:ea typeface="Calibri"/>
                          <a:cs typeface="Arial"/>
                        </a:rPr>
                        <m:t>𝟖</m:t>
                      </m:r>
                    </m:oMath>
                  </m:oMathPara>
                </a14:m>
                <a:endParaRPr lang="en-US" b="1" dirty="0">
                  <a:effectLst/>
                  <a:latin typeface="Calibri"/>
                  <a:ea typeface="Calibri"/>
                  <a:cs typeface="Arial"/>
                </a:endParaRPr>
              </a:p>
              <a:p>
                <a:pPr>
                  <a:lnSpc>
                    <a:spcPct val="115000"/>
                  </a:lnSpc>
                  <a:spcAft>
                    <a:spcPts val="1000"/>
                  </a:spcAft>
                </a:pPr>
                <a:r>
                  <a:rPr lang="ar-IQ" b="1" dirty="0">
                    <a:effectLst/>
                    <a:latin typeface="Calibri"/>
                    <a:ea typeface="Calibri"/>
                    <a:cs typeface="Arial"/>
                  </a:rPr>
                  <a:t>الحل : </a:t>
                </a:r>
                <a:endParaRPr lang="en-US" b="1" dirty="0">
                  <a:effectLst/>
                  <a:latin typeface="Calibri"/>
                  <a:ea typeface="Calibri"/>
                  <a:cs typeface="Arial"/>
                </a:endParaRPr>
              </a:p>
              <a:p>
                <a:pPr>
                  <a:lnSpc>
                    <a:spcPct val="115000"/>
                  </a:lnSpc>
                  <a:spcAft>
                    <a:spcPts val="1000"/>
                  </a:spcAft>
                </a:pPr>
                <a14:m>
                  <m:oMathPara xmlns:m="http://schemas.openxmlformats.org/officeDocument/2006/math">
                    <m:oMathParaPr>
                      <m:jc m:val="centerGroup"/>
                    </m:oMathParaPr>
                    <m:oMath xmlns:m="http://schemas.openxmlformats.org/officeDocument/2006/math">
                      <m:r>
                        <a:rPr lang="en-US" b="1" i="1">
                          <a:effectLst/>
                          <a:latin typeface="Cambria Math"/>
                          <a:ea typeface="Calibri"/>
                          <a:cs typeface="Arial"/>
                        </a:rPr>
                        <m:t>𝑹</m:t>
                      </m:r>
                      <m:r>
                        <a:rPr lang="en-US" b="1" i="1">
                          <a:effectLst/>
                          <a:latin typeface="Cambria Math"/>
                          <a:ea typeface="Calibri"/>
                          <a:cs typeface="Arial"/>
                        </a:rPr>
                        <m:t>=</m:t>
                      </m:r>
                      <m:sSub>
                        <m:sSubPr>
                          <m:ctrlPr>
                            <a:rPr lang="en-US" b="1" i="1">
                              <a:effectLst/>
                              <a:latin typeface="Cambria Math"/>
                              <a:ea typeface="Calibri"/>
                              <a:cs typeface="Arial"/>
                            </a:rPr>
                          </m:ctrlPr>
                        </m:sSubPr>
                        <m:e>
                          <m:r>
                            <a:rPr lang="en-US" b="1" i="1">
                              <a:effectLst/>
                              <a:latin typeface="Cambria Math"/>
                              <a:ea typeface="Calibri"/>
                              <a:cs typeface="Arial"/>
                            </a:rPr>
                            <m:t>𝑿</m:t>
                          </m:r>
                        </m:e>
                        <m:sub>
                          <m:r>
                            <a:rPr lang="en-US" b="1" i="1">
                              <a:effectLst/>
                              <a:latin typeface="Cambria Math"/>
                              <a:ea typeface="Calibri"/>
                              <a:cs typeface="Arial"/>
                            </a:rPr>
                            <m:t>𝒎𝒂𝒙</m:t>
                          </m:r>
                        </m:sub>
                      </m:sSub>
                      <m:r>
                        <a:rPr lang="en-US" b="1" i="1">
                          <a:effectLst/>
                          <a:latin typeface="Cambria Math"/>
                          <a:ea typeface="Calibri"/>
                          <a:cs typeface="Arial"/>
                        </a:rPr>
                        <m:t>−</m:t>
                      </m:r>
                      <m:sSub>
                        <m:sSubPr>
                          <m:ctrlPr>
                            <a:rPr lang="en-US" b="1" i="1">
                              <a:effectLst/>
                              <a:latin typeface="Cambria Math"/>
                              <a:ea typeface="Calibri"/>
                              <a:cs typeface="Arial"/>
                            </a:rPr>
                          </m:ctrlPr>
                        </m:sSubPr>
                        <m:e>
                          <m:r>
                            <a:rPr lang="en-US" b="1" i="1">
                              <a:effectLst/>
                              <a:latin typeface="Cambria Math"/>
                              <a:ea typeface="Calibri"/>
                              <a:cs typeface="Arial"/>
                            </a:rPr>
                            <m:t>𝑿</m:t>
                          </m:r>
                        </m:e>
                        <m:sub>
                          <m:r>
                            <a:rPr lang="en-US" b="1" i="1">
                              <a:effectLst/>
                              <a:latin typeface="Cambria Math"/>
                              <a:ea typeface="Calibri"/>
                              <a:cs typeface="Arial"/>
                            </a:rPr>
                            <m:t>𝒎𝒊𝒏</m:t>
                          </m:r>
                        </m:sub>
                      </m:sSub>
                    </m:oMath>
                  </m:oMathPara>
                </a14:m>
                <a:endParaRPr lang="en-US" b="1" dirty="0">
                  <a:effectLst/>
                  <a:latin typeface="Calibri"/>
                  <a:ea typeface="Calibri"/>
                  <a:cs typeface="Arial"/>
                </a:endParaRPr>
              </a:p>
              <a:p>
                <a:pPr>
                  <a:lnSpc>
                    <a:spcPct val="115000"/>
                  </a:lnSpc>
                  <a:spcAft>
                    <a:spcPts val="1000"/>
                  </a:spcAft>
                </a:pPr>
                <a14:m>
                  <m:oMathPara xmlns:m="http://schemas.openxmlformats.org/officeDocument/2006/math">
                    <m:oMathParaPr>
                      <m:jc m:val="centerGroup"/>
                    </m:oMathParaPr>
                    <m:oMath xmlns:m="http://schemas.openxmlformats.org/officeDocument/2006/math">
                      <m:r>
                        <a:rPr lang="en-US" b="1" i="1">
                          <a:effectLst/>
                          <a:latin typeface="Cambria Math"/>
                          <a:ea typeface="Calibri"/>
                          <a:cs typeface="Arial"/>
                        </a:rPr>
                        <m:t>𝑹</m:t>
                      </m:r>
                      <m:r>
                        <a:rPr lang="en-US" b="1" i="1">
                          <a:effectLst/>
                          <a:latin typeface="Cambria Math"/>
                          <a:ea typeface="Calibri"/>
                          <a:cs typeface="Arial"/>
                        </a:rPr>
                        <m:t>=</m:t>
                      </m:r>
                      <m:r>
                        <a:rPr lang="en-US" b="1" i="1">
                          <a:effectLst/>
                          <a:latin typeface="Cambria Math"/>
                          <a:ea typeface="Calibri"/>
                          <a:cs typeface="Arial"/>
                        </a:rPr>
                        <m:t>𝟏𝟎</m:t>
                      </m:r>
                      <m:r>
                        <a:rPr lang="en-US" b="1" i="1">
                          <a:effectLst/>
                          <a:latin typeface="Cambria Math"/>
                          <a:ea typeface="Calibri"/>
                          <a:cs typeface="Arial"/>
                        </a:rPr>
                        <m:t>−</m:t>
                      </m:r>
                      <m:r>
                        <a:rPr lang="en-US" b="1" i="1">
                          <a:effectLst/>
                          <a:latin typeface="Cambria Math"/>
                          <a:ea typeface="Calibri"/>
                          <a:cs typeface="Arial"/>
                        </a:rPr>
                        <m:t>𝟑</m:t>
                      </m:r>
                      <m:r>
                        <a:rPr lang="en-US" b="1">
                          <a:effectLst/>
                          <a:latin typeface="Cambria Math"/>
                          <a:ea typeface="Times New Roman"/>
                          <a:cs typeface="Arial"/>
                        </a:rPr>
                        <m:t>=</m:t>
                      </m:r>
                      <m:r>
                        <a:rPr lang="en-US" b="1" i="1">
                          <a:effectLst/>
                          <a:latin typeface="Cambria Math"/>
                          <a:ea typeface="Times New Roman"/>
                          <a:cs typeface="Arial"/>
                        </a:rPr>
                        <m:t>𝟕</m:t>
                      </m:r>
                    </m:oMath>
                  </m:oMathPara>
                </a14:m>
                <a:endParaRPr lang="en-US" b="1" dirty="0">
                  <a:effectLst/>
                  <a:latin typeface="Calibri"/>
                  <a:ea typeface="Calibri"/>
                  <a:cs typeface="Arial"/>
                </a:endParaRPr>
              </a:p>
            </p:txBody>
          </p:sp>
        </mc:Choice>
        <mc:Fallback xmlns="">
          <p:sp>
            <p:nvSpPr>
              <p:cNvPr id="7" name="مستطيل 6"/>
              <p:cNvSpPr>
                <a:spLocks noRot="1" noChangeAspect="1" noMove="1" noResize="1" noEditPoints="1" noAdjustHandles="1" noChangeArrowheads="1" noChangeShapeType="1" noTextEdit="1"/>
              </p:cNvSpPr>
              <p:nvPr/>
            </p:nvSpPr>
            <p:spPr>
              <a:xfrm>
                <a:off x="1187624" y="1341249"/>
                <a:ext cx="6912768" cy="3856953"/>
              </a:xfrm>
              <a:prstGeom prst="rect">
                <a:avLst/>
              </a:prstGeom>
              <a:blipFill rotWithShape="1">
                <a:blip r:embed="rId2"/>
                <a:stretch>
                  <a:fillRect l="-1675" t="-316" r="-794"/>
                </a:stretch>
              </a:blipFill>
            </p:spPr>
            <p:txBody>
              <a:bodyPr/>
              <a:lstStyle/>
              <a:p>
                <a:r>
                  <a:rPr lang="ar-IQ">
                    <a:noFill/>
                  </a:rPr>
                  <a:t> </a:t>
                </a:r>
              </a:p>
            </p:txBody>
          </p:sp>
        </mc:Fallback>
      </mc:AlternateContent>
    </p:spTree>
    <p:extLst>
      <p:ext uri="{BB962C8B-B14F-4D97-AF65-F5344CB8AC3E}">
        <p14:creationId xmlns:p14="http://schemas.microsoft.com/office/powerpoint/2010/main" val="28578308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369709790"/>
              </p:ext>
            </p:extLst>
          </p:nvPr>
        </p:nvGraphicFramePr>
        <p:xfrm>
          <a:off x="2037769" y="3933056"/>
          <a:ext cx="5613400" cy="1008114"/>
        </p:xfrm>
        <a:graphic>
          <a:graphicData uri="http://schemas.openxmlformats.org/drawingml/2006/table">
            <a:tbl>
              <a:tblPr rtl="1" firstRow="1" firstCol="1" bandRow="1"/>
              <a:tblGrid>
                <a:gridCol w="600710"/>
                <a:gridCol w="601345"/>
                <a:gridCol w="601345"/>
                <a:gridCol w="601345"/>
                <a:gridCol w="601345"/>
                <a:gridCol w="601345"/>
                <a:gridCol w="601345"/>
                <a:gridCol w="601345"/>
                <a:gridCol w="803275"/>
              </a:tblGrid>
              <a:tr h="336038">
                <a:tc>
                  <a:txBody>
                    <a:bodyPr/>
                    <a:lstStyle/>
                    <a:p>
                      <a:pPr algn="r" rtl="0">
                        <a:lnSpc>
                          <a:spcPct val="115000"/>
                        </a:lnSpc>
                        <a:spcAft>
                          <a:spcPts val="0"/>
                        </a:spcAft>
                      </a:pPr>
                      <a:r>
                        <a:rPr lang="en-US" sz="1100" dirty="0">
                          <a:effectLst/>
                          <a:latin typeface="Calibri"/>
                          <a:ea typeface="Times New Roman"/>
                          <a:cs typeface="Arial"/>
                        </a:rPr>
                        <a:t>55-60</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dirty="0">
                          <a:effectLst/>
                          <a:latin typeface="Calibri"/>
                          <a:ea typeface="Times New Roman"/>
                          <a:cs typeface="Arial"/>
                        </a:rPr>
                        <a:t>50-55</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45-50</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40-45</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35-40</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30-35</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25-30</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20-25</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IQ" sz="1100" dirty="0">
                          <a:effectLst/>
                          <a:latin typeface="Calibri"/>
                          <a:ea typeface="Times New Roman"/>
                          <a:cs typeface="Arial"/>
                        </a:rPr>
                        <a:t>الفئات</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6038">
                <a:tc>
                  <a:txBody>
                    <a:bodyPr/>
                    <a:lstStyle/>
                    <a:p>
                      <a:pPr algn="r" rtl="0">
                        <a:lnSpc>
                          <a:spcPct val="115000"/>
                        </a:lnSpc>
                        <a:spcAft>
                          <a:spcPts val="0"/>
                        </a:spcAft>
                      </a:pPr>
                      <a:r>
                        <a:rPr lang="en-US" sz="1100">
                          <a:effectLst/>
                          <a:latin typeface="Calibri"/>
                          <a:ea typeface="Times New Roman"/>
                          <a:cs typeface="Arial"/>
                        </a:rPr>
                        <a:t>4</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dirty="0">
                          <a:effectLst/>
                          <a:latin typeface="Calibri"/>
                          <a:ea typeface="Times New Roman"/>
                          <a:cs typeface="Arial"/>
                        </a:rPr>
                        <a:t>8</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1</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2</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dirty="0">
                          <a:effectLst/>
                          <a:latin typeface="Calibri"/>
                          <a:ea typeface="Times New Roman"/>
                          <a:cs typeface="Arial"/>
                        </a:rPr>
                        <a:t>3</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7</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2</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4</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IQ" sz="1100" dirty="0">
                          <a:effectLst/>
                          <a:latin typeface="Calibri"/>
                          <a:ea typeface="Times New Roman"/>
                          <a:cs typeface="Arial"/>
                        </a:rPr>
                        <a:t>التكرار</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6038">
                <a:tc>
                  <a:txBody>
                    <a:bodyPr/>
                    <a:lstStyle/>
                    <a:p>
                      <a:pPr algn="r" rtl="0">
                        <a:lnSpc>
                          <a:spcPct val="115000"/>
                        </a:lnSpc>
                        <a:spcAft>
                          <a:spcPts val="0"/>
                        </a:spcAft>
                      </a:pPr>
                      <a:r>
                        <a:rPr lang="en-US" sz="1100">
                          <a:effectLst/>
                          <a:latin typeface="Calibri"/>
                          <a:ea typeface="Times New Roman"/>
                          <a:cs typeface="Arial"/>
                        </a:rPr>
                        <a:t>75.5</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dirty="0">
                          <a:effectLst/>
                          <a:latin typeface="Calibri"/>
                          <a:ea typeface="Times New Roman"/>
                          <a:cs typeface="Arial"/>
                        </a:rPr>
                        <a:t>52.5</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dirty="0">
                          <a:effectLst/>
                          <a:latin typeface="Calibri"/>
                          <a:ea typeface="Times New Roman"/>
                          <a:cs typeface="Arial"/>
                        </a:rPr>
                        <a:t>47.5</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42.5</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37.5</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32.5</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27.5</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100">
                          <a:effectLst/>
                          <a:latin typeface="Calibri"/>
                          <a:ea typeface="Times New Roman"/>
                          <a:cs typeface="Arial"/>
                        </a:rPr>
                        <a:t>22.5</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IQ" sz="1100" dirty="0">
                          <a:effectLst/>
                          <a:latin typeface="Calibri"/>
                          <a:ea typeface="Times New Roman"/>
                          <a:cs typeface="Arial"/>
                        </a:rPr>
                        <a:t>مركز الفئة</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1"/>
          <p:cNvSpPr>
            <a:spLocks noChangeArrowheads="1"/>
          </p:cNvSpPr>
          <p:nvPr/>
        </p:nvSpPr>
        <p:spPr bwMode="auto">
          <a:xfrm>
            <a:off x="2043269" y="2332132"/>
            <a:ext cx="518296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IQ"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مثال : اوجد المدى لجدول التوزيع التكراري الاتي </a:t>
            </a:r>
            <a:endParaRPr kumimoji="0" lang="en-US"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IQ"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الحل :</a:t>
            </a:r>
            <a:endParaRPr kumimoji="0" lang="en-US"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IQ"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المدى </a:t>
            </a:r>
            <a:r>
              <a:rPr kumimoji="0" lang="en-US"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a:t>
            </a:r>
            <a:r>
              <a:rPr kumimoji="0" lang="en-US" b="1" i="1" u="none" strike="noStrike" cap="none" normalizeH="0" baseline="0" dirty="0" smtClean="0">
                <a:ln>
                  <a:noFill/>
                </a:ln>
                <a:solidFill>
                  <a:schemeClr val="tx1"/>
                </a:solidFill>
                <a:effectLst/>
                <a:latin typeface="Cambria Math" pitchFamily="18" charset="0"/>
                <a:ea typeface="Calibri" pitchFamily="34" charset="0"/>
                <a:cs typeface="Arial" pitchFamily="34" charset="0"/>
              </a:rPr>
              <a:t/>
            </a:r>
            <a:br>
              <a:rPr kumimoji="0" lang="en-US" b="1" i="1" u="none" strike="noStrike" cap="none" normalizeH="0" baseline="0" dirty="0" smtClean="0">
                <a:ln>
                  <a:noFill/>
                </a:ln>
                <a:solidFill>
                  <a:schemeClr val="tx1"/>
                </a:solidFill>
                <a:effectLst/>
                <a:latin typeface="Cambria Math" pitchFamily="18" charset="0"/>
                <a:ea typeface="Calibri" pitchFamily="34" charset="0"/>
                <a:cs typeface="Arial" pitchFamily="34" charset="0"/>
              </a:rPr>
            </a:br>
            <a:r>
              <a:rPr kumimoji="0" lang="en-US" b="1" i="1" u="none" strike="noStrike" cap="none" normalizeH="0" baseline="0" dirty="0" smtClean="0">
                <a:ln>
                  <a:noFill/>
                </a:ln>
                <a:solidFill>
                  <a:schemeClr val="tx1"/>
                </a:solidFill>
                <a:effectLst/>
                <a:latin typeface="Cambria Math" pitchFamily="18" charset="0"/>
                <a:ea typeface="Calibri" pitchFamily="34" charset="0"/>
                <a:cs typeface="Arial" pitchFamily="34" charset="0"/>
              </a:rPr>
              <a:t>R=75.5-22.5</a:t>
            </a:r>
            <a:r>
              <a:rPr kumimoji="0" lang="en-US" b="1" i="0" u="none" strike="noStrike" cap="none" normalizeH="0" baseline="0" dirty="0" smtClean="0">
                <a:ln>
                  <a:noFill/>
                </a:ln>
                <a:solidFill>
                  <a:schemeClr val="tx1"/>
                </a:solidFill>
                <a:effectLst/>
                <a:latin typeface="Cambria Math" pitchFamily="18" charset="0"/>
                <a:ea typeface="Times New Roman" pitchFamily="18" charset="0"/>
                <a:cs typeface="Arial" pitchFamily="34" charset="0"/>
              </a:rPr>
              <a:t>=53</a:t>
            </a:r>
            <a:endParaRPr kumimoji="0" lang="en-US"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353900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مستطيل 3"/>
              <p:cNvSpPr/>
              <p:nvPr/>
            </p:nvSpPr>
            <p:spPr>
              <a:xfrm>
                <a:off x="827584" y="86130"/>
                <a:ext cx="7344816" cy="5106270"/>
              </a:xfrm>
              <a:prstGeom prst="rect">
                <a:avLst/>
              </a:prstGeom>
            </p:spPr>
            <p:txBody>
              <a:bodyPr wrap="square">
                <a:spAutoFit/>
              </a:bodyPr>
              <a:lstStyle/>
              <a:p>
                <a:pPr>
                  <a:lnSpc>
                    <a:spcPct val="115000"/>
                  </a:lnSpc>
                  <a:spcAft>
                    <a:spcPts val="1000"/>
                  </a:spcAft>
                </a:pPr>
                <a:r>
                  <a:rPr lang="en-US" b="1" dirty="0" smtClean="0">
                    <a:solidFill>
                      <a:srgbClr val="FF0000"/>
                    </a:solidFill>
                    <a:effectLst/>
                    <a:latin typeface="Calibri"/>
                    <a:ea typeface="Times New Roman"/>
                    <a:cs typeface="Arial"/>
                  </a:rPr>
                  <a:t>2</a:t>
                </a:r>
                <a:r>
                  <a:rPr lang="en-US" b="1" dirty="0">
                    <a:solidFill>
                      <a:srgbClr val="FF0000"/>
                    </a:solidFill>
                    <a:effectLst/>
                    <a:latin typeface="Arial"/>
                    <a:ea typeface="Times New Roman"/>
                    <a:cs typeface="Arial"/>
                  </a:rPr>
                  <a:t> </a:t>
                </a:r>
                <a:r>
                  <a:rPr lang="ar-IQ" b="1" dirty="0">
                    <a:solidFill>
                      <a:srgbClr val="FF0000"/>
                    </a:solidFill>
                    <a:effectLst/>
                    <a:latin typeface="Arial"/>
                    <a:ea typeface="Times New Roman"/>
                    <a:cs typeface="Arial"/>
                  </a:rPr>
                  <a:t>– الانحراف المتوسط </a:t>
                </a:r>
                <a:endParaRPr lang="en-US" b="1" dirty="0">
                  <a:solidFill>
                    <a:srgbClr val="FF0000"/>
                  </a:solidFill>
                  <a:effectLst/>
                  <a:latin typeface="Calibri"/>
                  <a:ea typeface="Calibri"/>
                  <a:cs typeface="Arial"/>
                </a:endParaRPr>
              </a:p>
              <a:p>
                <a:pPr>
                  <a:lnSpc>
                    <a:spcPct val="115000"/>
                  </a:lnSpc>
                  <a:spcAft>
                    <a:spcPts val="1000"/>
                  </a:spcAft>
                </a:pPr>
                <a:r>
                  <a:rPr lang="ar-IQ" b="1" dirty="0">
                    <a:effectLst/>
                    <a:latin typeface="Calibri"/>
                    <a:ea typeface="Times New Roman"/>
                    <a:cs typeface="Arial"/>
                  </a:rPr>
                  <a:t>يعرف الانحراف المتوسط أنه متوسط الانحرافات المطلقة للقراءات عن </a:t>
                </a:r>
                <a:r>
                  <a:rPr lang="ar-IQ" b="1" dirty="0" err="1">
                    <a:effectLst/>
                    <a:latin typeface="Calibri"/>
                    <a:ea typeface="Times New Roman"/>
                    <a:cs typeface="Arial"/>
                  </a:rPr>
                  <a:t>متوسطها</a:t>
                </a:r>
                <a:r>
                  <a:rPr lang="ar-IQ" b="1" dirty="0">
                    <a:effectLst/>
                    <a:latin typeface="Calibri"/>
                    <a:ea typeface="Times New Roman"/>
                    <a:cs typeface="Arial"/>
                  </a:rPr>
                  <a:t> الحسابي ويرمز له   </a:t>
                </a:r>
                <a:r>
                  <a:rPr lang="en-US" b="1" dirty="0">
                    <a:effectLst/>
                    <a:latin typeface="Calibri"/>
                    <a:ea typeface="Times New Roman"/>
                    <a:cs typeface="Arial"/>
                  </a:rPr>
                  <a:t>M.D</a:t>
                </a:r>
                <a:r>
                  <a:rPr lang="ar-IQ" b="1" dirty="0">
                    <a:effectLst/>
                    <a:latin typeface="Calibri"/>
                    <a:ea typeface="Times New Roman"/>
                    <a:cs typeface="Arial"/>
                  </a:rPr>
                  <a:t>  وحيث يعرف الانحراف المعياري للبيانات المباشرة غير المبوبة كالاتي </a:t>
                </a:r>
                <a:endParaRPr lang="en-US" b="1" dirty="0">
                  <a:effectLst/>
                  <a:latin typeface="Calibri"/>
                  <a:ea typeface="Calibri"/>
                  <a:cs typeface="Arial"/>
                </a:endParaRPr>
              </a:p>
              <a:p>
                <a:pPr>
                  <a:lnSpc>
                    <a:spcPct val="115000"/>
                  </a:lnSpc>
                  <a:spcAft>
                    <a:spcPts val="1000"/>
                  </a:spcAft>
                </a:pPr>
                <a14:m>
                  <m:oMathPara xmlns:m="http://schemas.openxmlformats.org/officeDocument/2006/math">
                    <m:oMathParaPr>
                      <m:jc m:val="centerGroup"/>
                    </m:oMathParaPr>
                    <m:oMath xmlns:m="http://schemas.openxmlformats.org/officeDocument/2006/math">
                      <m:r>
                        <a:rPr lang="en-US" b="1" i="1">
                          <a:effectLst/>
                          <a:latin typeface="Cambria Math"/>
                          <a:ea typeface="Times New Roman"/>
                          <a:cs typeface="Arial"/>
                        </a:rPr>
                        <m:t>𝑴𝑫</m:t>
                      </m:r>
                      <m:r>
                        <a:rPr lang="en-US" b="1" i="1">
                          <a:effectLst/>
                          <a:latin typeface="Cambria Math"/>
                          <a:ea typeface="Times New Roman"/>
                          <a:cs typeface="Arial"/>
                        </a:rPr>
                        <m:t>=</m:t>
                      </m:r>
                      <m:f>
                        <m:fPr>
                          <m:ctrlPr>
                            <a:rPr lang="en-US" b="1" i="1">
                              <a:effectLst/>
                              <a:latin typeface="Cambria Math"/>
                              <a:ea typeface="Times New Roman"/>
                              <a:cs typeface="Arial"/>
                            </a:rPr>
                          </m:ctrlPr>
                        </m:fPr>
                        <m:num>
                          <m:nary>
                            <m:naryPr>
                              <m:chr m:val="∑"/>
                              <m:limLoc m:val="undOvr"/>
                              <m:ctrlPr>
                                <a:rPr lang="en-US" b="1" i="1">
                                  <a:effectLst/>
                                  <a:latin typeface="Cambria Math"/>
                                  <a:ea typeface="Times New Roman"/>
                                  <a:cs typeface="Arial"/>
                                </a:rPr>
                              </m:ctrlPr>
                            </m:naryPr>
                            <m:sub>
                              <m:r>
                                <a:rPr lang="en-US" b="1" i="1">
                                  <a:effectLst/>
                                  <a:latin typeface="Cambria Math"/>
                                  <a:ea typeface="Times New Roman"/>
                                  <a:cs typeface="Arial"/>
                                </a:rPr>
                                <m:t>𝒊</m:t>
                              </m:r>
                              <m:r>
                                <a:rPr lang="en-US" b="1" i="1">
                                  <a:effectLst/>
                                  <a:latin typeface="Cambria Math"/>
                                  <a:ea typeface="Times New Roman"/>
                                  <a:cs typeface="Arial"/>
                                </a:rPr>
                                <m:t>=</m:t>
                              </m:r>
                              <m:r>
                                <a:rPr lang="en-US" b="1" i="1">
                                  <a:effectLst/>
                                  <a:latin typeface="Cambria Math"/>
                                  <a:ea typeface="Times New Roman"/>
                                  <a:cs typeface="Arial"/>
                                </a:rPr>
                                <m:t>𝟏</m:t>
                              </m:r>
                            </m:sub>
                            <m:sup>
                              <m:r>
                                <a:rPr lang="en-US" b="1" i="1">
                                  <a:effectLst/>
                                  <a:latin typeface="Cambria Math"/>
                                  <a:ea typeface="Times New Roman"/>
                                  <a:cs typeface="Arial"/>
                                </a:rPr>
                                <m:t>𝒏</m:t>
                              </m:r>
                            </m:sup>
                            <m:e>
                              <m:d>
                                <m:dPr>
                                  <m:begChr m:val="|"/>
                                  <m:endChr m:val="|"/>
                                  <m:ctrlPr>
                                    <a:rPr lang="en-US" b="1" i="1">
                                      <a:effectLst/>
                                      <a:latin typeface="Cambria Math"/>
                                      <a:ea typeface="Times New Roman"/>
                                      <a:cs typeface="Arial"/>
                                    </a:rPr>
                                  </m:ctrlPr>
                                </m:dPr>
                                <m:e>
                                  <m:sSub>
                                    <m:sSubPr>
                                      <m:ctrlPr>
                                        <a:rPr lang="en-US" b="1" i="1">
                                          <a:effectLst/>
                                          <a:latin typeface="Cambria Math"/>
                                          <a:ea typeface="Times New Roman"/>
                                          <a:cs typeface="Arial"/>
                                        </a:rPr>
                                      </m:ctrlPr>
                                    </m:sSubPr>
                                    <m:e>
                                      <m:r>
                                        <a:rPr lang="en-US" b="1" i="1">
                                          <a:effectLst/>
                                          <a:latin typeface="Cambria Math"/>
                                          <a:ea typeface="Times New Roman"/>
                                          <a:cs typeface="Arial"/>
                                        </a:rPr>
                                        <m:t>𝒙</m:t>
                                      </m:r>
                                    </m:e>
                                    <m:sub>
                                      <m:r>
                                        <a:rPr lang="en-US" b="1" i="1">
                                          <a:effectLst/>
                                          <a:latin typeface="Cambria Math"/>
                                          <a:ea typeface="Times New Roman"/>
                                          <a:cs typeface="Arial"/>
                                        </a:rPr>
                                        <m:t>𝒊</m:t>
                                      </m:r>
                                    </m:sub>
                                  </m:sSub>
                                  <m:r>
                                    <a:rPr lang="en-US" b="1" i="1">
                                      <a:effectLst/>
                                      <a:latin typeface="Cambria Math"/>
                                      <a:ea typeface="Times New Roman"/>
                                      <a:cs typeface="Arial"/>
                                    </a:rPr>
                                    <m:t>−</m:t>
                                  </m:r>
                                  <m:acc>
                                    <m:accPr>
                                      <m:chr m:val="̅"/>
                                      <m:ctrlPr>
                                        <a:rPr lang="en-US" b="1" i="1">
                                          <a:effectLst/>
                                          <a:latin typeface="Cambria Math"/>
                                          <a:ea typeface="Times New Roman"/>
                                          <a:cs typeface="Arial"/>
                                        </a:rPr>
                                      </m:ctrlPr>
                                    </m:accPr>
                                    <m:e>
                                      <m:r>
                                        <a:rPr lang="en-US" b="1" i="1">
                                          <a:effectLst/>
                                          <a:latin typeface="Cambria Math"/>
                                          <a:ea typeface="Times New Roman"/>
                                          <a:cs typeface="Arial"/>
                                        </a:rPr>
                                        <m:t>𝒙</m:t>
                                      </m:r>
                                    </m:e>
                                  </m:acc>
                                </m:e>
                              </m:d>
                            </m:e>
                          </m:nary>
                        </m:num>
                        <m:den>
                          <m:r>
                            <a:rPr lang="en-US" b="1" i="1">
                              <a:effectLst/>
                              <a:latin typeface="Cambria Math"/>
                              <a:ea typeface="Times New Roman"/>
                              <a:cs typeface="Arial"/>
                            </a:rPr>
                            <m:t>𝒏</m:t>
                          </m:r>
                        </m:den>
                      </m:f>
                      <m:r>
                        <a:rPr lang="en-US" b="1" i="1">
                          <a:effectLst/>
                          <a:latin typeface="Cambria Math"/>
                          <a:ea typeface="Times New Roman"/>
                          <a:cs typeface="Arial"/>
                        </a:rPr>
                        <m:t>        ,  </m:t>
                      </m:r>
                      <m:acc>
                        <m:accPr>
                          <m:chr m:val="̅"/>
                          <m:ctrlPr>
                            <a:rPr lang="en-US" b="1" i="1">
                              <a:effectLst/>
                              <a:latin typeface="Cambria Math"/>
                              <a:ea typeface="Times New Roman"/>
                              <a:cs typeface="Arial"/>
                            </a:rPr>
                          </m:ctrlPr>
                        </m:accPr>
                        <m:e>
                          <m:r>
                            <a:rPr lang="en-US" b="1" i="1">
                              <a:effectLst/>
                              <a:latin typeface="Cambria Math"/>
                              <a:ea typeface="Times New Roman"/>
                              <a:cs typeface="Arial"/>
                            </a:rPr>
                            <m:t>𝒙</m:t>
                          </m:r>
                        </m:e>
                      </m:acc>
                      <m:r>
                        <a:rPr lang="en-US" b="1" i="1">
                          <a:effectLst/>
                          <a:latin typeface="Cambria Math"/>
                          <a:ea typeface="Times New Roman"/>
                          <a:cs typeface="Arial"/>
                        </a:rPr>
                        <m:t> =</m:t>
                      </m:r>
                      <m:f>
                        <m:fPr>
                          <m:ctrlPr>
                            <a:rPr lang="en-US" b="1" i="1">
                              <a:effectLst/>
                              <a:latin typeface="Cambria Math"/>
                              <a:ea typeface="Times New Roman"/>
                              <a:cs typeface="Arial"/>
                            </a:rPr>
                          </m:ctrlPr>
                        </m:fPr>
                        <m:num>
                          <m:nary>
                            <m:naryPr>
                              <m:chr m:val="∑"/>
                              <m:limLoc m:val="undOvr"/>
                              <m:ctrlPr>
                                <a:rPr lang="en-US" b="1" i="1">
                                  <a:effectLst/>
                                  <a:latin typeface="Cambria Math"/>
                                  <a:ea typeface="Times New Roman"/>
                                  <a:cs typeface="Arial"/>
                                </a:rPr>
                              </m:ctrlPr>
                            </m:naryPr>
                            <m:sub>
                              <m:r>
                                <a:rPr lang="en-US" b="1" i="1">
                                  <a:effectLst/>
                                  <a:latin typeface="Cambria Math"/>
                                  <a:ea typeface="Times New Roman"/>
                                  <a:cs typeface="Arial"/>
                                </a:rPr>
                                <m:t>𝒊</m:t>
                              </m:r>
                              <m:r>
                                <a:rPr lang="en-US" b="1" i="1">
                                  <a:effectLst/>
                                  <a:latin typeface="Cambria Math"/>
                                  <a:ea typeface="Times New Roman"/>
                                  <a:cs typeface="Arial"/>
                                </a:rPr>
                                <m:t>=</m:t>
                              </m:r>
                              <m:r>
                                <a:rPr lang="en-US" b="1" i="1">
                                  <a:effectLst/>
                                  <a:latin typeface="Cambria Math"/>
                                  <a:ea typeface="Times New Roman"/>
                                  <a:cs typeface="Arial"/>
                                </a:rPr>
                                <m:t>𝟏</m:t>
                              </m:r>
                            </m:sub>
                            <m:sup>
                              <m:r>
                                <a:rPr lang="en-US" b="1" i="1">
                                  <a:effectLst/>
                                  <a:latin typeface="Cambria Math"/>
                                  <a:ea typeface="Times New Roman"/>
                                  <a:cs typeface="Arial"/>
                                </a:rPr>
                                <m:t>𝒏</m:t>
                              </m:r>
                            </m:sup>
                            <m:e>
                              <m:sSub>
                                <m:sSubPr>
                                  <m:ctrlPr>
                                    <a:rPr lang="en-US" b="1" i="1">
                                      <a:effectLst/>
                                      <a:latin typeface="Cambria Math"/>
                                      <a:ea typeface="Times New Roman"/>
                                      <a:cs typeface="Arial"/>
                                    </a:rPr>
                                  </m:ctrlPr>
                                </m:sSubPr>
                                <m:e>
                                  <m:r>
                                    <a:rPr lang="en-US" b="1" i="1">
                                      <a:effectLst/>
                                      <a:latin typeface="Cambria Math"/>
                                      <a:ea typeface="Times New Roman"/>
                                      <a:cs typeface="Arial"/>
                                    </a:rPr>
                                    <m:t>𝒙</m:t>
                                  </m:r>
                                </m:e>
                                <m:sub>
                                  <m:r>
                                    <a:rPr lang="en-US" b="1" i="1">
                                      <a:effectLst/>
                                      <a:latin typeface="Cambria Math"/>
                                      <a:ea typeface="Times New Roman"/>
                                      <a:cs typeface="Arial"/>
                                    </a:rPr>
                                    <m:t>𝒊</m:t>
                                  </m:r>
                                </m:sub>
                              </m:sSub>
                            </m:e>
                          </m:nary>
                        </m:num>
                        <m:den>
                          <m:r>
                            <a:rPr lang="en-US" b="1" i="1">
                              <a:effectLst/>
                              <a:latin typeface="Cambria Math"/>
                              <a:ea typeface="Times New Roman"/>
                              <a:cs typeface="Arial"/>
                            </a:rPr>
                            <m:t>𝒏</m:t>
                          </m:r>
                        </m:den>
                      </m:f>
                      <m:r>
                        <a:rPr lang="en-US" b="1" i="1">
                          <a:effectLst/>
                          <a:latin typeface="Cambria Math"/>
                          <a:ea typeface="Times New Roman"/>
                          <a:cs typeface="Arial"/>
                        </a:rPr>
                        <m:t>      </m:t>
                      </m:r>
                    </m:oMath>
                  </m:oMathPara>
                </a14:m>
                <a:endParaRPr lang="en-US" b="1" dirty="0">
                  <a:effectLst/>
                  <a:latin typeface="Calibri"/>
                  <a:ea typeface="Calibri"/>
                  <a:cs typeface="Arial"/>
                </a:endParaRPr>
              </a:p>
              <a:p>
                <a:pPr>
                  <a:lnSpc>
                    <a:spcPct val="115000"/>
                  </a:lnSpc>
                  <a:spcAft>
                    <a:spcPts val="1000"/>
                  </a:spcAft>
                </a:pPr>
                <a:r>
                  <a:rPr lang="ar-IQ" b="1" dirty="0">
                    <a:effectLst/>
                    <a:latin typeface="Calibri"/>
                    <a:ea typeface="Times New Roman"/>
                    <a:cs typeface="Arial"/>
                  </a:rPr>
                  <a:t>اما عن سبب اخذ القيمة المطلقة لانحراف القيمة عن وسطها الحسابي بسبب ان مجموع انحرافات القيم عن وسطها الحسابي تساوي صفر </a:t>
                </a:r>
                <a:endParaRPr lang="en-US" b="1" dirty="0">
                  <a:effectLst/>
                  <a:latin typeface="Calibri"/>
                  <a:ea typeface="Calibri"/>
                  <a:cs typeface="Arial"/>
                </a:endParaRPr>
              </a:p>
              <a:p>
                <a:pPr>
                  <a:lnSpc>
                    <a:spcPct val="115000"/>
                  </a:lnSpc>
                  <a:spcAft>
                    <a:spcPts val="1000"/>
                  </a:spcAft>
                </a:pPr>
                <a:r>
                  <a:rPr lang="ar-IQ" b="1" dirty="0">
                    <a:effectLst/>
                    <a:latin typeface="Calibri"/>
                    <a:ea typeface="Times New Roman"/>
                    <a:cs typeface="Arial"/>
                  </a:rPr>
                  <a:t>مثال : للبيانات الاتية اوجد الانحراف المعياري </a:t>
                </a:r>
                <a:endParaRPr lang="en-US" b="1" dirty="0">
                  <a:effectLst/>
                  <a:latin typeface="Calibri"/>
                  <a:ea typeface="Calibri"/>
                  <a:cs typeface="Arial"/>
                </a:endParaRPr>
              </a:p>
              <a:p>
                <a:pPr>
                  <a:lnSpc>
                    <a:spcPct val="115000"/>
                  </a:lnSpc>
                  <a:spcAft>
                    <a:spcPts val="1000"/>
                  </a:spcAft>
                </a:pPr>
                <a14:m>
                  <m:oMathPara xmlns:m="http://schemas.openxmlformats.org/officeDocument/2006/math">
                    <m:oMathParaPr>
                      <m:jc m:val="centerGroup"/>
                    </m:oMathParaPr>
                    <m:oMath xmlns:m="http://schemas.openxmlformats.org/officeDocument/2006/math">
                      <m:sSub>
                        <m:sSubPr>
                          <m:ctrlPr>
                            <a:rPr lang="en-US" b="1" i="1">
                              <a:effectLst/>
                              <a:latin typeface="Cambria Math"/>
                              <a:ea typeface="Times New Roman"/>
                              <a:cs typeface="Arial"/>
                            </a:rPr>
                          </m:ctrlPr>
                        </m:sSubPr>
                        <m:e>
                          <m:r>
                            <a:rPr lang="en-US" b="1" i="1">
                              <a:effectLst/>
                              <a:latin typeface="Cambria Math"/>
                              <a:ea typeface="Times New Roman"/>
                              <a:cs typeface="Arial"/>
                            </a:rPr>
                            <m:t>𝒙</m:t>
                          </m:r>
                        </m:e>
                        <m:sub>
                          <m:r>
                            <a:rPr lang="en-US" b="1" i="1">
                              <a:effectLst/>
                              <a:latin typeface="Cambria Math"/>
                              <a:ea typeface="Times New Roman"/>
                              <a:cs typeface="Arial"/>
                            </a:rPr>
                            <m:t>𝒊</m:t>
                          </m:r>
                        </m:sub>
                      </m:sSub>
                      <m:r>
                        <a:rPr lang="en-US" b="1" i="1">
                          <a:effectLst/>
                          <a:latin typeface="Cambria Math"/>
                          <a:ea typeface="Times New Roman"/>
                          <a:cs typeface="Arial"/>
                        </a:rPr>
                        <m:t>=</m:t>
                      </m:r>
                      <m:r>
                        <a:rPr lang="en-US" b="1" i="1">
                          <a:effectLst/>
                          <a:latin typeface="Cambria Math"/>
                          <a:ea typeface="Times New Roman"/>
                          <a:cs typeface="Arial"/>
                        </a:rPr>
                        <m:t>𝟒</m:t>
                      </m:r>
                      <m:r>
                        <a:rPr lang="en-US" b="1" i="1">
                          <a:effectLst/>
                          <a:latin typeface="Cambria Math"/>
                          <a:ea typeface="Times New Roman"/>
                          <a:cs typeface="Arial"/>
                        </a:rPr>
                        <m:t> , </m:t>
                      </m:r>
                      <m:r>
                        <a:rPr lang="en-US" b="1" i="1">
                          <a:effectLst/>
                          <a:latin typeface="Cambria Math"/>
                          <a:ea typeface="Times New Roman"/>
                          <a:cs typeface="Arial"/>
                        </a:rPr>
                        <m:t>𝟓</m:t>
                      </m:r>
                      <m:r>
                        <a:rPr lang="en-US" b="1" i="1">
                          <a:effectLst/>
                          <a:latin typeface="Cambria Math"/>
                          <a:ea typeface="Times New Roman"/>
                          <a:cs typeface="Arial"/>
                        </a:rPr>
                        <m:t> , </m:t>
                      </m:r>
                      <m:r>
                        <a:rPr lang="en-US" b="1" i="1">
                          <a:effectLst/>
                          <a:latin typeface="Cambria Math"/>
                          <a:ea typeface="Times New Roman"/>
                          <a:cs typeface="Arial"/>
                        </a:rPr>
                        <m:t>𝟑</m:t>
                      </m:r>
                      <m:r>
                        <a:rPr lang="en-US" b="1" i="1">
                          <a:effectLst/>
                          <a:latin typeface="Cambria Math"/>
                          <a:ea typeface="Times New Roman"/>
                          <a:cs typeface="Arial"/>
                        </a:rPr>
                        <m:t>,</m:t>
                      </m:r>
                      <m:r>
                        <a:rPr lang="en-US" b="1" i="1">
                          <a:effectLst/>
                          <a:latin typeface="Cambria Math"/>
                          <a:ea typeface="Times New Roman"/>
                          <a:cs typeface="Arial"/>
                        </a:rPr>
                        <m:t>𝟕</m:t>
                      </m:r>
                      <m:r>
                        <a:rPr lang="en-US" b="1" i="1">
                          <a:effectLst/>
                          <a:latin typeface="Cambria Math"/>
                          <a:ea typeface="Times New Roman"/>
                          <a:cs typeface="Arial"/>
                        </a:rPr>
                        <m:t>,</m:t>
                      </m:r>
                      <m:r>
                        <a:rPr lang="en-US" b="1" i="1">
                          <a:effectLst/>
                          <a:latin typeface="Cambria Math"/>
                          <a:ea typeface="Times New Roman"/>
                          <a:cs typeface="Arial"/>
                        </a:rPr>
                        <m:t>𝟖</m:t>
                      </m:r>
                      <m:r>
                        <a:rPr lang="en-US" b="1" i="1">
                          <a:effectLst/>
                          <a:latin typeface="Cambria Math"/>
                          <a:ea typeface="Times New Roman"/>
                          <a:cs typeface="Arial"/>
                        </a:rPr>
                        <m:t>,</m:t>
                      </m:r>
                      <m:r>
                        <a:rPr lang="en-US" b="1" i="1">
                          <a:effectLst/>
                          <a:latin typeface="Cambria Math"/>
                          <a:ea typeface="Times New Roman"/>
                          <a:cs typeface="Arial"/>
                        </a:rPr>
                        <m:t>𝟏</m:t>
                      </m:r>
                      <m:r>
                        <a:rPr lang="en-US" b="1" i="1">
                          <a:effectLst/>
                          <a:latin typeface="Cambria Math"/>
                          <a:ea typeface="Times New Roman"/>
                          <a:cs typeface="Arial"/>
                        </a:rPr>
                        <m:t>,</m:t>
                      </m:r>
                      <m:r>
                        <a:rPr lang="en-US" b="1" i="1">
                          <a:effectLst/>
                          <a:latin typeface="Cambria Math"/>
                          <a:ea typeface="Times New Roman"/>
                          <a:cs typeface="Arial"/>
                        </a:rPr>
                        <m:t>𝟑</m:t>
                      </m:r>
                    </m:oMath>
                  </m:oMathPara>
                </a14:m>
                <a:endParaRPr lang="en-US" b="1" dirty="0">
                  <a:effectLst/>
                  <a:latin typeface="Calibri"/>
                  <a:ea typeface="Calibri"/>
                  <a:cs typeface="Arial"/>
                </a:endParaRPr>
              </a:p>
              <a:p>
                <a:pPr>
                  <a:lnSpc>
                    <a:spcPct val="115000"/>
                  </a:lnSpc>
                  <a:spcAft>
                    <a:spcPts val="1000"/>
                  </a:spcAft>
                </a:pPr>
                <a:r>
                  <a:rPr lang="ar-IQ" b="1" dirty="0">
                    <a:effectLst/>
                    <a:latin typeface="Calibri"/>
                    <a:ea typeface="Times New Roman"/>
                    <a:cs typeface="Arial"/>
                  </a:rPr>
                  <a:t>الحل :</a:t>
                </a:r>
                <a:br>
                  <a:rPr lang="ar-IQ" b="1" dirty="0">
                    <a:effectLst/>
                    <a:latin typeface="Calibri"/>
                    <a:ea typeface="Times New Roman"/>
                    <a:cs typeface="Arial"/>
                  </a:rPr>
                </a:br>
                <a14:m>
                  <m:oMathPara xmlns:m="http://schemas.openxmlformats.org/officeDocument/2006/math">
                    <m:oMathParaPr>
                      <m:jc m:val="centerGroup"/>
                    </m:oMathParaPr>
                    <m:oMath xmlns:m="http://schemas.openxmlformats.org/officeDocument/2006/math">
                      <m:acc>
                        <m:accPr>
                          <m:chr m:val="̅"/>
                          <m:ctrlPr>
                            <a:rPr lang="en-US" b="1" i="1">
                              <a:effectLst/>
                              <a:latin typeface="Cambria Math"/>
                              <a:ea typeface="Times New Roman"/>
                              <a:cs typeface="Arial"/>
                            </a:rPr>
                          </m:ctrlPr>
                        </m:accPr>
                        <m:e>
                          <m:r>
                            <a:rPr lang="en-US" b="1" i="1">
                              <a:effectLst/>
                              <a:latin typeface="Cambria Math"/>
                              <a:ea typeface="Times New Roman"/>
                              <a:cs typeface="Arial"/>
                            </a:rPr>
                            <m:t>𝒙</m:t>
                          </m:r>
                        </m:e>
                      </m:acc>
                      <m:r>
                        <a:rPr lang="en-US" b="1" i="1">
                          <a:effectLst/>
                          <a:latin typeface="Cambria Math"/>
                          <a:ea typeface="Times New Roman"/>
                          <a:cs typeface="Arial"/>
                        </a:rPr>
                        <m:t> =</m:t>
                      </m:r>
                      <m:f>
                        <m:fPr>
                          <m:ctrlPr>
                            <a:rPr lang="en-US" b="1" i="1">
                              <a:effectLst/>
                              <a:latin typeface="Cambria Math"/>
                              <a:ea typeface="Times New Roman"/>
                              <a:cs typeface="Arial"/>
                            </a:rPr>
                          </m:ctrlPr>
                        </m:fPr>
                        <m:num>
                          <m:nary>
                            <m:naryPr>
                              <m:chr m:val="∑"/>
                              <m:limLoc m:val="undOvr"/>
                              <m:ctrlPr>
                                <a:rPr lang="en-US" b="1" i="1">
                                  <a:effectLst/>
                                  <a:latin typeface="Cambria Math"/>
                                  <a:ea typeface="Times New Roman"/>
                                  <a:cs typeface="Arial"/>
                                </a:rPr>
                              </m:ctrlPr>
                            </m:naryPr>
                            <m:sub>
                              <m:r>
                                <a:rPr lang="en-US" b="1" i="1">
                                  <a:effectLst/>
                                  <a:latin typeface="Cambria Math"/>
                                  <a:ea typeface="Times New Roman"/>
                                  <a:cs typeface="Arial"/>
                                </a:rPr>
                                <m:t>𝒊</m:t>
                              </m:r>
                              <m:r>
                                <a:rPr lang="en-US" b="1" i="1">
                                  <a:effectLst/>
                                  <a:latin typeface="Cambria Math"/>
                                  <a:ea typeface="Times New Roman"/>
                                  <a:cs typeface="Arial"/>
                                </a:rPr>
                                <m:t>=</m:t>
                              </m:r>
                              <m:r>
                                <a:rPr lang="en-US" b="1" i="1">
                                  <a:effectLst/>
                                  <a:latin typeface="Cambria Math"/>
                                  <a:ea typeface="Times New Roman"/>
                                  <a:cs typeface="Arial"/>
                                </a:rPr>
                                <m:t>𝟏</m:t>
                              </m:r>
                            </m:sub>
                            <m:sup>
                              <m:r>
                                <a:rPr lang="en-US" b="1" i="1">
                                  <a:effectLst/>
                                  <a:latin typeface="Cambria Math"/>
                                  <a:ea typeface="Times New Roman"/>
                                  <a:cs typeface="Arial"/>
                                </a:rPr>
                                <m:t>𝒏</m:t>
                              </m:r>
                            </m:sup>
                            <m:e>
                              <m:sSub>
                                <m:sSubPr>
                                  <m:ctrlPr>
                                    <a:rPr lang="en-US" b="1" i="1">
                                      <a:effectLst/>
                                      <a:latin typeface="Cambria Math"/>
                                      <a:ea typeface="Times New Roman"/>
                                      <a:cs typeface="Arial"/>
                                    </a:rPr>
                                  </m:ctrlPr>
                                </m:sSubPr>
                                <m:e>
                                  <m:r>
                                    <a:rPr lang="en-US" b="1" i="1">
                                      <a:effectLst/>
                                      <a:latin typeface="Cambria Math"/>
                                      <a:ea typeface="Times New Roman"/>
                                      <a:cs typeface="Arial"/>
                                    </a:rPr>
                                    <m:t>𝒙</m:t>
                                  </m:r>
                                </m:e>
                                <m:sub>
                                  <m:r>
                                    <a:rPr lang="en-US" b="1" i="1">
                                      <a:effectLst/>
                                      <a:latin typeface="Cambria Math"/>
                                      <a:ea typeface="Times New Roman"/>
                                      <a:cs typeface="Arial"/>
                                    </a:rPr>
                                    <m:t>𝒊</m:t>
                                  </m:r>
                                </m:sub>
                              </m:sSub>
                            </m:e>
                          </m:nary>
                        </m:num>
                        <m:den>
                          <m:r>
                            <a:rPr lang="en-US" b="1" i="1">
                              <a:effectLst/>
                              <a:latin typeface="Cambria Math"/>
                              <a:ea typeface="Times New Roman"/>
                              <a:cs typeface="Arial"/>
                            </a:rPr>
                            <m:t>𝒏</m:t>
                          </m:r>
                        </m:den>
                      </m:f>
                      <m:r>
                        <a:rPr lang="en-US" b="1" i="1">
                          <a:effectLst/>
                          <a:latin typeface="Cambria Math"/>
                          <a:ea typeface="Times New Roman"/>
                          <a:cs typeface="Arial"/>
                        </a:rPr>
                        <m:t>=</m:t>
                      </m:r>
                      <m:r>
                        <a:rPr lang="en-US" b="1" i="1">
                          <a:effectLst/>
                          <a:latin typeface="Cambria Math"/>
                          <a:ea typeface="Times New Roman"/>
                          <a:cs typeface="Arial"/>
                        </a:rPr>
                        <m:t>𝟒</m:t>
                      </m:r>
                      <m:r>
                        <a:rPr lang="en-US" b="1" i="1">
                          <a:effectLst/>
                          <a:latin typeface="Cambria Math"/>
                          <a:ea typeface="Times New Roman"/>
                          <a:cs typeface="Arial"/>
                        </a:rPr>
                        <m:t>.</m:t>
                      </m:r>
                      <m:r>
                        <a:rPr lang="en-US" b="1" i="1">
                          <a:effectLst/>
                          <a:latin typeface="Cambria Math"/>
                          <a:ea typeface="Times New Roman"/>
                          <a:cs typeface="Arial"/>
                        </a:rPr>
                        <m:t>𝟒</m:t>
                      </m:r>
                      <m:r>
                        <a:rPr lang="en-US" b="1" i="1">
                          <a:effectLst/>
                          <a:latin typeface="Cambria Math"/>
                          <a:ea typeface="Times New Roman"/>
                          <a:cs typeface="Arial"/>
                        </a:rPr>
                        <m:t>   , </m:t>
                      </m:r>
                      <m:r>
                        <a:rPr lang="en-US" b="1" i="1">
                          <a:effectLst/>
                          <a:latin typeface="Cambria Math"/>
                          <a:ea typeface="Times New Roman"/>
                          <a:cs typeface="Arial"/>
                        </a:rPr>
                        <m:t>𝑴𝑫</m:t>
                      </m:r>
                      <m:r>
                        <a:rPr lang="en-US" b="1" i="1">
                          <a:effectLst/>
                          <a:latin typeface="Cambria Math"/>
                          <a:ea typeface="Times New Roman"/>
                          <a:cs typeface="Arial"/>
                        </a:rPr>
                        <m:t>=</m:t>
                      </m:r>
                      <m:f>
                        <m:fPr>
                          <m:ctrlPr>
                            <a:rPr lang="en-US" b="1" i="1">
                              <a:effectLst/>
                              <a:latin typeface="Cambria Math"/>
                              <a:ea typeface="Times New Roman"/>
                              <a:cs typeface="Arial"/>
                            </a:rPr>
                          </m:ctrlPr>
                        </m:fPr>
                        <m:num>
                          <m:nary>
                            <m:naryPr>
                              <m:chr m:val="∑"/>
                              <m:limLoc m:val="undOvr"/>
                              <m:ctrlPr>
                                <a:rPr lang="en-US" b="1" i="1">
                                  <a:effectLst/>
                                  <a:latin typeface="Cambria Math"/>
                                  <a:ea typeface="Times New Roman"/>
                                  <a:cs typeface="Arial"/>
                                </a:rPr>
                              </m:ctrlPr>
                            </m:naryPr>
                            <m:sub>
                              <m:r>
                                <a:rPr lang="en-US" b="1" i="1">
                                  <a:effectLst/>
                                  <a:latin typeface="Cambria Math"/>
                                  <a:ea typeface="Times New Roman"/>
                                  <a:cs typeface="Arial"/>
                                </a:rPr>
                                <m:t>𝒊</m:t>
                              </m:r>
                              <m:r>
                                <a:rPr lang="en-US" b="1" i="1">
                                  <a:effectLst/>
                                  <a:latin typeface="Cambria Math"/>
                                  <a:ea typeface="Times New Roman"/>
                                  <a:cs typeface="Arial"/>
                                </a:rPr>
                                <m:t>=</m:t>
                              </m:r>
                              <m:r>
                                <a:rPr lang="en-US" b="1" i="1">
                                  <a:effectLst/>
                                  <a:latin typeface="Cambria Math"/>
                                  <a:ea typeface="Times New Roman"/>
                                  <a:cs typeface="Arial"/>
                                </a:rPr>
                                <m:t>𝟏</m:t>
                              </m:r>
                            </m:sub>
                            <m:sup>
                              <m:r>
                                <a:rPr lang="en-US" b="1" i="1">
                                  <a:effectLst/>
                                  <a:latin typeface="Cambria Math"/>
                                  <a:ea typeface="Times New Roman"/>
                                  <a:cs typeface="Arial"/>
                                </a:rPr>
                                <m:t>𝒏</m:t>
                              </m:r>
                            </m:sup>
                            <m:e>
                              <m:d>
                                <m:dPr>
                                  <m:begChr m:val="|"/>
                                  <m:endChr m:val="|"/>
                                  <m:ctrlPr>
                                    <a:rPr lang="en-US" b="1" i="1">
                                      <a:effectLst/>
                                      <a:latin typeface="Cambria Math"/>
                                      <a:ea typeface="Times New Roman"/>
                                      <a:cs typeface="Arial"/>
                                    </a:rPr>
                                  </m:ctrlPr>
                                </m:dPr>
                                <m:e>
                                  <m:sSub>
                                    <m:sSubPr>
                                      <m:ctrlPr>
                                        <a:rPr lang="en-US" b="1" i="1">
                                          <a:effectLst/>
                                          <a:latin typeface="Cambria Math"/>
                                          <a:ea typeface="Times New Roman"/>
                                          <a:cs typeface="Arial"/>
                                        </a:rPr>
                                      </m:ctrlPr>
                                    </m:sSubPr>
                                    <m:e>
                                      <m:r>
                                        <a:rPr lang="en-US" b="1" i="1">
                                          <a:effectLst/>
                                          <a:latin typeface="Cambria Math"/>
                                          <a:ea typeface="Times New Roman"/>
                                          <a:cs typeface="Arial"/>
                                        </a:rPr>
                                        <m:t>𝒙</m:t>
                                      </m:r>
                                    </m:e>
                                    <m:sub>
                                      <m:r>
                                        <a:rPr lang="en-US" b="1" i="1">
                                          <a:effectLst/>
                                          <a:latin typeface="Cambria Math"/>
                                          <a:ea typeface="Times New Roman"/>
                                          <a:cs typeface="Arial"/>
                                        </a:rPr>
                                        <m:t>𝒊</m:t>
                                      </m:r>
                                    </m:sub>
                                  </m:sSub>
                                  <m:r>
                                    <a:rPr lang="en-US" b="1" i="1">
                                      <a:effectLst/>
                                      <a:latin typeface="Cambria Math"/>
                                      <a:ea typeface="Times New Roman"/>
                                      <a:cs typeface="Arial"/>
                                    </a:rPr>
                                    <m:t>−</m:t>
                                  </m:r>
                                  <m:acc>
                                    <m:accPr>
                                      <m:chr m:val="̅"/>
                                      <m:ctrlPr>
                                        <a:rPr lang="en-US" b="1" i="1">
                                          <a:effectLst/>
                                          <a:latin typeface="Cambria Math"/>
                                          <a:ea typeface="Times New Roman"/>
                                          <a:cs typeface="Arial"/>
                                        </a:rPr>
                                      </m:ctrlPr>
                                    </m:accPr>
                                    <m:e>
                                      <m:r>
                                        <a:rPr lang="en-US" b="1" i="1">
                                          <a:effectLst/>
                                          <a:latin typeface="Cambria Math"/>
                                          <a:ea typeface="Times New Roman"/>
                                          <a:cs typeface="Arial"/>
                                        </a:rPr>
                                        <m:t>𝒙</m:t>
                                      </m:r>
                                    </m:e>
                                  </m:acc>
                                </m:e>
                              </m:d>
                            </m:e>
                          </m:nary>
                        </m:num>
                        <m:den>
                          <m:r>
                            <a:rPr lang="en-US" b="1" i="1">
                              <a:effectLst/>
                              <a:latin typeface="Cambria Math"/>
                              <a:ea typeface="Times New Roman"/>
                              <a:cs typeface="Arial"/>
                            </a:rPr>
                            <m:t>𝒏</m:t>
                          </m:r>
                        </m:den>
                      </m:f>
                      <m:r>
                        <a:rPr lang="en-US" b="1" i="1">
                          <a:effectLst/>
                          <a:latin typeface="Cambria Math"/>
                          <a:ea typeface="Times New Roman"/>
                          <a:cs typeface="Arial"/>
                        </a:rPr>
                        <m:t>=</m:t>
                      </m:r>
                      <m:r>
                        <a:rPr lang="en-US" b="1" i="1" smtClean="0">
                          <a:effectLst/>
                          <a:latin typeface="Cambria Math"/>
                          <a:ea typeface="Times New Roman"/>
                          <a:cs typeface="Arial"/>
                        </a:rPr>
                        <m:t>𝟏</m:t>
                      </m:r>
                      <m:r>
                        <a:rPr lang="en-US" b="1" i="1" smtClean="0">
                          <a:effectLst/>
                          <a:latin typeface="Cambria Math"/>
                          <a:ea typeface="Times New Roman"/>
                          <a:cs typeface="Arial"/>
                        </a:rPr>
                        <m:t>.</m:t>
                      </m:r>
                      <m:r>
                        <a:rPr lang="en-US" b="1" i="1" smtClean="0">
                          <a:effectLst/>
                          <a:latin typeface="Cambria Math"/>
                          <a:ea typeface="Times New Roman"/>
                          <a:cs typeface="Arial"/>
                        </a:rPr>
                        <m:t>𝟖</m:t>
                      </m:r>
                    </m:oMath>
                  </m:oMathPara>
                </a14:m>
                <a:endParaRPr lang="en-US" b="1" dirty="0">
                  <a:effectLst/>
                  <a:latin typeface="Calibri"/>
                  <a:ea typeface="Calibri"/>
                  <a:cs typeface="Arial"/>
                </a:endParaRPr>
              </a:p>
              <a:p>
                <a:pPr>
                  <a:lnSpc>
                    <a:spcPct val="115000"/>
                  </a:lnSpc>
                  <a:spcAft>
                    <a:spcPts val="1000"/>
                  </a:spcAft>
                </a:pPr>
                <a:r>
                  <a:rPr lang="ar-IQ" b="1" dirty="0">
                    <a:effectLst/>
                    <a:latin typeface="Calibri"/>
                    <a:ea typeface="Times New Roman"/>
                    <a:cs typeface="Arial"/>
                  </a:rPr>
                  <a:t> </a:t>
                </a:r>
                <a:endParaRPr lang="en-US" b="1" dirty="0">
                  <a:effectLst/>
                  <a:latin typeface="Calibri"/>
                  <a:ea typeface="Calibri"/>
                  <a:cs typeface="Arial"/>
                </a:endParaRPr>
              </a:p>
            </p:txBody>
          </p:sp>
        </mc:Choice>
        <mc:Fallback xmlns="">
          <p:sp>
            <p:nvSpPr>
              <p:cNvPr id="4" name="مستطيل 3"/>
              <p:cNvSpPr>
                <a:spLocks noRot="1" noChangeAspect="1" noMove="1" noResize="1" noEditPoints="1" noAdjustHandles="1" noChangeArrowheads="1" noChangeShapeType="1" noTextEdit="1"/>
              </p:cNvSpPr>
              <p:nvPr/>
            </p:nvSpPr>
            <p:spPr>
              <a:xfrm>
                <a:off x="827584" y="86130"/>
                <a:ext cx="7344816" cy="5106270"/>
              </a:xfrm>
              <a:prstGeom prst="rect">
                <a:avLst/>
              </a:prstGeom>
              <a:blipFill rotWithShape="1">
                <a:blip r:embed="rId2"/>
                <a:stretch>
                  <a:fillRect l="-664" t="-239" r="-664" b="-358"/>
                </a:stretch>
              </a:blipFill>
            </p:spPr>
            <p:txBody>
              <a:bodyPr/>
              <a:lstStyle/>
              <a:p>
                <a:r>
                  <a:rPr lang="ar-IQ">
                    <a:noFill/>
                  </a:rPr>
                  <a:t> </a:t>
                </a:r>
              </a:p>
            </p:txBody>
          </p:sp>
        </mc:Fallback>
      </mc:AlternateContent>
    </p:spTree>
    <p:extLst>
      <p:ext uri="{BB962C8B-B14F-4D97-AF65-F5344CB8AC3E}">
        <p14:creationId xmlns:p14="http://schemas.microsoft.com/office/powerpoint/2010/main" val="1983004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مستطيل 4"/>
              <p:cNvSpPr/>
              <p:nvPr/>
            </p:nvSpPr>
            <p:spPr>
              <a:xfrm>
                <a:off x="107504" y="1124744"/>
                <a:ext cx="8640960" cy="4536883"/>
              </a:xfrm>
              <a:prstGeom prst="rect">
                <a:avLst/>
              </a:prstGeom>
            </p:spPr>
            <p:txBody>
              <a:bodyPr wrap="square">
                <a:spAutoFit/>
              </a:bodyPr>
              <a:lstStyle/>
              <a:p>
                <a:r>
                  <a:rPr lang="ar-IQ" dirty="0" smtClean="0">
                    <a:solidFill>
                      <a:srgbClr val="FF0000"/>
                    </a:solidFill>
                  </a:rPr>
                  <a:t> </a:t>
                </a:r>
                <a:r>
                  <a:rPr lang="ar-IQ" b="1" dirty="0" smtClean="0">
                    <a:solidFill>
                      <a:srgbClr val="FF0000"/>
                    </a:solidFill>
                  </a:rPr>
                  <a:t>التباين و الانحراف المعياري</a:t>
                </a:r>
              </a:p>
              <a:p>
                <a:r>
                  <a:rPr lang="ar-IQ" b="1" dirty="0" smtClean="0"/>
                  <a:t>إن لتقارب القيم أو تباعدها أهمية كبيرة في المجتمع الإحصائي، لذلك نحتاج إلى رقم يعبر عنها وخير مقياس يعبر عنها هو الانحراف المعياري ويعرف بأنه الجذر التربيعي الموجب للتباين. حيث يعرف التباين بأنه متوسط مجموع مربعات انحرافات القيم </a:t>
                </a:r>
                <a14:m>
                  <m:oMath xmlns:m="http://schemas.openxmlformats.org/officeDocument/2006/math">
                    <m:sSub>
                      <m:sSubPr>
                        <m:ctrlPr>
                          <a:rPr lang="en-US" b="1" i="1" dirty="0">
                            <a:solidFill>
                              <a:prstClr val="black"/>
                            </a:solidFill>
                            <a:latin typeface="Cambria Math"/>
                          </a:rPr>
                        </m:ctrlPr>
                      </m:sSubPr>
                      <m:e>
                        <m:r>
                          <a:rPr lang="en-US" b="1" i="1" dirty="0">
                            <a:solidFill>
                              <a:prstClr val="black"/>
                            </a:solidFill>
                            <a:latin typeface="Cambria Math"/>
                          </a:rPr>
                          <m:t>𝒙</m:t>
                        </m:r>
                      </m:e>
                      <m:sub>
                        <m:r>
                          <a:rPr lang="en-US" b="1" i="1" dirty="0">
                            <a:solidFill>
                              <a:prstClr val="black"/>
                            </a:solidFill>
                            <a:latin typeface="Cambria Math"/>
                          </a:rPr>
                          <m:t>𝒊</m:t>
                        </m:r>
                      </m:sub>
                    </m:sSub>
                  </m:oMath>
                </a14:m>
                <a:r>
                  <a:rPr lang="ar-IQ" b="1" dirty="0" smtClean="0"/>
                  <a:t> عن وسطها الحسابي </a:t>
                </a:r>
                <a14:m>
                  <m:oMath xmlns:m="http://schemas.openxmlformats.org/officeDocument/2006/math">
                    <m:acc>
                      <m:accPr>
                        <m:chr m:val="̅"/>
                        <m:ctrlPr>
                          <a:rPr lang="ar-IQ" b="1" i="1" smtClean="0">
                            <a:latin typeface="Cambria Math"/>
                          </a:rPr>
                        </m:ctrlPr>
                      </m:accPr>
                      <m:e>
                        <m:r>
                          <a:rPr lang="en-US" b="1" i="1" smtClean="0">
                            <a:latin typeface="Cambria Math"/>
                          </a:rPr>
                          <m:t>𝒙</m:t>
                        </m:r>
                      </m:e>
                    </m:acc>
                  </m:oMath>
                </a14:m>
                <a:endParaRPr lang="ar-IQ" b="1" dirty="0" smtClean="0"/>
              </a:p>
              <a:p>
                <a14:m>
                  <m:oMath xmlns:m="http://schemas.openxmlformats.org/officeDocument/2006/math">
                    <m:r>
                      <a:rPr lang="ar-IQ" b="1" i="1" smtClean="0">
                        <a:latin typeface="Cambria Math"/>
                      </a:rPr>
                      <m:t>ااولا</m:t>
                    </m:r>
                    <m:r>
                      <a:rPr lang="ar-IQ" b="1" i="1" smtClean="0">
                        <a:latin typeface="Cambria Math"/>
                      </a:rPr>
                      <m:t>    </m:t>
                    </m:r>
                  </m:oMath>
                </a14:m>
                <a:r>
                  <a:rPr lang="ar-IQ" b="1" dirty="0" smtClean="0"/>
                  <a:t>التباين والانحراف المعياري في حالة البيانات المباشرة: </a:t>
                </a:r>
              </a:p>
              <a:p>
                <a:r>
                  <a:rPr lang="ar-IQ" b="1" dirty="0" smtClean="0"/>
                  <a:t>يعرف التباين للبيانات غير المبوبة </a:t>
                </a:r>
                <a:r>
                  <a:rPr lang="ar-IQ" b="1" dirty="0" err="1" smtClean="0"/>
                  <a:t>اوالبيانات</a:t>
                </a:r>
                <a:r>
                  <a:rPr lang="ar-IQ" b="1" dirty="0" smtClean="0"/>
                  <a:t> المباشرة هو متوسط مربع مجموع انحرافات القيم عن وسطها الحسابي ويحسب كالاتي</a:t>
                </a:r>
                <a14:m>
                  <m:oMath xmlns:m="http://schemas.openxmlformats.org/officeDocument/2006/math">
                    <m:sSup>
                      <m:sSupPr>
                        <m:ctrlPr>
                          <a:rPr lang="ar-IQ" b="1" i="1" dirty="0" smtClean="0">
                            <a:latin typeface="Cambria Math"/>
                          </a:rPr>
                        </m:ctrlPr>
                      </m:sSupPr>
                      <m:e>
                        <m:r>
                          <a:rPr lang="ar-IQ" b="1" i="1" dirty="0" smtClean="0">
                            <a:latin typeface="Cambria Math"/>
                            <a:ea typeface="Cambria Math"/>
                          </a:rPr>
                          <m:t>𝝈</m:t>
                        </m:r>
                      </m:e>
                      <m:sup>
                        <m:r>
                          <a:rPr lang="ar-IQ" b="1" i="1" dirty="0" smtClean="0">
                            <a:latin typeface="Cambria Math"/>
                          </a:rPr>
                          <m:t>𝟐</m:t>
                        </m:r>
                      </m:sup>
                    </m:sSup>
                    <m:r>
                      <a:rPr lang="ar-IQ" b="1" i="1" dirty="0" smtClean="0">
                        <a:latin typeface="Cambria Math"/>
                      </a:rPr>
                      <m:t>=</m:t>
                    </m:r>
                    <m:f>
                      <m:fPr>
                        <m:ctrlPr>
                          <a:rPr lang="ar-IQ" b="1" i="1" dirty="0" smtClean="0">
                            <a:latin typeface="Cambria Math"/>
                          </a:rPr>
                        </m:ctrlPr>
                      </m:fPr>
                      <m:num>
                        <m:nary>
                          <m:naryPr>
                            <m:chr m:val="∑"/>
                            <m:limLoc m:val="subSup"/>
                            <m:ctrlPr>
                              <a:rPr lang="ar-IQ" b="1" i="1" dirty="0" smtClean="0">
                                <a:latin typeface="Cambria Math"/>
                              </a:rPr>
                            </m:ctrlPr>
                          </m:naryPr>
                          <m:sub>
                            <m:r>
                              <m:rPr>
                                <m:brk m:alnAt="25"/>
                              </m:rPr>
                              <a:rPr lang="en-US" b="1" i="1" dirty="0" smtClean="0">
                                <a:latin typeface="Cambria Math"/>
                              </a:rPr>
                              <m:t>𝒊</m:t>
                            </m:r>
                            <m:r>
                              <m:rPr>
                                <m:brk m:alnAt="25"/>
                              </m:rPr>
                              <a:rPr lang="en-US" b="1" i="1" dirty="0" smtClean="0">
                                <a:latin typeface="Cambria Math"/>
                              </a:rPr>
                              <m:t>=</m:t>
                            </m:r>
                            <m:r>
                              <m:rPr>
                                <m:brk m:alnAt="25"/>
                              </m:rPr>
                              <a:rPr lang="en-US" b="1" i="1" dirty="0" smtClean="0">
                                <a:latin typeface="Cambria Math"/>
                              </a:rPr>
                              <m:t>𝟏</m:t>
                            </m:r>
                          </m:sub>
                          <m:sup>
                            <m:r>
                              <a:rPr lang="en-US" b="1" i="1" dirty="0" smtClean="0">
                                <a:latin typeface="Cambria Math"/>
                              </a:rPr>
                              <m:t>𝒏</m:t>
                            </m:r>
                          </m:sup>
                          <m:e>
                            <m:r>
                              <a:rPr lang="ar-IQ" b="1" i="1" dirty="0" smtClean="0">
                                <a:latin typeface="Cambria Math"/>
                              </a:rPr>
                              <m:t>(</m:t>
                            </m:r>
                            <m:sSub>
                              <m:sSubPr>
                                <m:ctrlPr>
                                  <a:rPr lang="ar-IQ" b="1" i="1" dirty="0" smtClean="0">
                                    <a:latin typeface="Cambria Math"/>
                                  </a:rPr>
                                </m:ctrlPr>
                              </m:sSubPr>
                              <m:e>
                                <m:r>
                                  <a:rPr lang="en-US" b="1" i="1" dirty="0" smtClean="0">
                                    <a:latin typeface="Cambria Math"/>
                                  </a:rPr>
                                  <m:t>𝒙</m:t>
                                </m:r>
                              </m:e>
                              <m:sub>
                                <m:r>
                                  <a:rPr lang="en-US" b="1" i="1" dirty="0" smtClean="0">
                                    <a:latin typeface="Cambria Math"/>
                                  </a:rPr>
                                  <m:t>𝒊</m:t>
                                </m:r>
                              </m:sub>
                            </m:sSub>
                            <m:r>
                              <a:rPr lang="ar-IQ" b="1" i="1" dirty="0" smtClean="0">
                                <a:latin typeface="Cambria Math"/>
                              </a:rPr>
                              <m:t>−</m:t>
                            </m:r>
                            <m:acc>
                              <m:accPr>
                                <m:chr m:val="̅"/>
                                <m:ctrlPr>
                                  <a:rPr lang="ar-IQ" b="1" i="1" dirty="0" smtClean="0">
                                    <a:latin typeface="Cambria Math"/>
                                  </a:rPr>
                                </m:ctrlPr>
                              </m:accPr>
                              <m:e>
                                <m:r>
                                  <a:rPr lang="en-US" b="1" i="1" dirty="0" smtClean="0">
                                    <a:latin typeface="Cambria Math"/>
                                  </a:rPr>
                                  <m:t>𝒙</m:t>
                                </m:r>
                              </m:e>
                            </m:acc>
                          </m:e>
                        </m:nary>
                        <m:sSup>
                          <m:sSupPr>
                            <m:ctrlPr>
                              <a:rPr lang="ar-IQ" b="1" i="1" dirty="0" smtClean="0">
                                <a:latin typeface="Cambria Math"/>
                              </a:rPr>
                            </m:ctrlPr>
                          </m:sSupPr>
                          <m:e>
                            <m:r>
                              <a:rPr lang="ar-IQ" b="1" i="1" dirty="0" smtClean="0">
                                <a:latin typeface="Cambria Math"/>
                              </a:rPr>
                              <m:t>)</m:t>
                            </m:r>
                          </m:e>
                          <m:sup>
                            <m:r>
                              <a:rPr lang="ar-IQ" b="1" i="1" dirty="0" smtClean="0">
                                <a:latin typeface="Cambria Math"/>
                              </a:rPr>
                              <m:t>𝟐</m:t>
                            </m:r>
                          </m:sup>
                        </m:sSup>
                      </m:num>
                      <m:den>
                        <m:r>
                          <a:rPr lang="en-US" b="1" i="1" dirty="0" smtClean="0">
                            <a:latin typeface="Cambria Math"/>
                          </a:rPr>
                          <m:t>𝒏</m:t>
                        </m:r>
                      </m:den>
                    </m:f>
                  </m:oMath>
                </a14:m>
                <a:endParaRPr lang="ar-IQ" b="1" dirty="0" smtClean="0"/>
              </a:p>
              <a:p>
                <a:r>
                  <a:rPr lang="ar-IQ" b="1" dirty="0" smtClean="0"/>
                  <a:t>اما الانحراف المعياري فيعرف انه جذر التباين وكالاتي:</a:t>
                </a:r>
              </a:p>
              <a:p>
                <a:pPr/>
                <a14:m>
                  <m:oMathPara xmlns:m="http://schemas.openxmlformats.org/officeDocument/2006/math">
                    <m:oMathParaPr>
                      <m:jc m:val="centerGroup"/>
                    </m:oMathParaPr>
                    <m:oMath xmlns:m="http://schemas.openxmlformats.org/officeDocument/2006/math">
                      <m:r>
                        <a:rPr lang="ar-IQ" b="1" i="1" smtClean="0">
                          <a:latin typeface="Cambria Math"/>
                          <a:ea typeface="Cambria Math"/>
                        </a:rPr>
                        <m:t>𝝈</m:t>
                      </m:r>
                      <m:r>
                        <a:rPr lang="ar-IQ" b="1" i="1" smtClean="0">
                          <a:latin typeface="Cambria Math"/>
                          <a:ea typeface="Cambria Math"/>
                        </a:rPr>
                        <m:t>=</m:t>
                      </m:r>
                      <m:rad>
                        <m:radPr>
                          <m:degHide m:val="on"/>
                          <m:ctrlPr>
                            <a:rPr lang="ar-IQ" b="1" i="1" smtClean="0">
                              <a:latin typeface="Cambria Math"/>
                              <a:ea typeface="Cambria Math"/>
                            </a:rPr>
                          </m:ctrlPr>
                        </m:radPr>
                        <m:deg/>
                        <m:e>
                          <m:f>
                            <m:fPr>
                              <m:ctrlPr>
                                <a:rPr lang="ar-IQ" b="1" i="1" dirty="0">
                                  <a:solidFill>
                                    <a:prstClr val="black"/>
                                  </a:solidFill>
                                  <a:latin typeface="Cambria Math"/>
                                </a:rPr>
                              </m:ctrlPr>
                            </m:fPr>
                            <m:num>
                              <m:nary>
                                <m:naryPr>
                                  <m:chr m:val="∑"/>
                                  <m:limLoc m:val="subSup"/>
                                  <m:ctrlPr>
                                    <a:rPr lang="ar-IQ" b="1" i="1" dirty="0">
                                      <a:solidFill>
                                        <a:prstClr val="black"/>
                                      </a:solidFill>
                                      <a:latin typeface="Cambria Math"/>
                                    </a:rPr>
                                  </m:ctrlPr>
                                </m:naryPr>
                                <m:sub>
                                  <m:r>
                                    <m:rPr>
                                      <m:brk m:alnAt="25"/>
                                    </m:rPr>
                                    <a:rPr lang="en-US" b="1" i="1" dirty="0">
                                      <a:solidFill>
                                        <a:prstClr val="black"/>
                                      </a:solidFill>
                                      <a:latin typeface="Cambria Math"/>
                                    </a:rPr>
                                    <m:t>𝒊</m:t>
                                  </m:r>
                                  <m:r>
                                    <m:rPr>
                                      <m:brk m:alnAt="25"/>
                                    </m:rPr>
                                    <a:rPr lang="en-US" b="1" i="1" dirty="0">
                                      <a:solidFill>
                                        <a:prstClr val="black"/>
                                      </a:solidFill>
                                      <a:latin typeface="Cambria Math"/>
                                    </a:rPr>
                                    <m:t>=</m:t>
                                  </m:r>
                                  <m:r>
                                    <m:rPr>
                                      <m:brk m:alnAt="25"/>
                                    </m:rPr>
                                    <a:rPr lang="en-US" b="1" i="1" dirty="0">
                                      <a:solidFill>
                                        <a:prstClr val="black"/>
                                      </a:solidFill>
                                      <a:latin typeface="Cambria Math"/>
                                    </a:rPr>
                                    <m:t>𝟏</m:t>
                                  </m:r>
                                </m:sub>
                                <m:sup>
                                  <m:r>
                                    <a:rPr lang="en-US" b="1" i="1" dirty="0">
                                      <a:solidFill>
                                        <a:prstClr val="black"/>
                                      </a:solidFill>
                                      <a:latin typeface="Cambria Math"/>
                                    </a:rPr>
                                    <m:t>𝒏</m:t>
                                  </m:r>
                                </m:sup>
                                <m:e>
                                  <m:r>
                                    <a:rPr lang="ar-IQ" b="1" i="1" dirty="0">
                                      <a:solidFill>
                                        <a:prstClr val="black"/>
                                      </a:solidFill>
                                      <a:latin typeface="Cambria Math"/>
                                    </a:rPr>
                                    <m:t>(</m:t>
                                  </m:r>
                                  <m:sSub>
                                    <m:sSubPr>
                                      <m:ctrlPr>
                                        <a:rPr lang="ar-IQ" b="1" i="1" dirty="0">
                                          <a:solidFill>
                                            <a:prstClr val="black"/>
                                          </a:solidFill>
                                          <a:latin typeface="Cambria Math"/>
                                        </a:rPr>
                                      </m:ctrlPr>
                                    </m:sSubPr>
                                    <m:e>
                                      <m:r>
                                        <a:rPr lang="en-US" b="1" i="1" dirty="0">
                                          <a:solidFill>
                                            <a:prstClr val="black"/>
                                          </a:solidFill>
                                          <a:latin typeface="Cambria Math"/>
                                        </a:rPr>
                                        <m:t>𝒙</m:t>
                                      </m:r>
                                    </m:e>
                                    <m:sub>
                                      <m:r>
                                        <a:rPr lang="en-US" b="1" i="1" dirty="0">
                                          <a:solidFill>
                                            <a:prstClr val="black"/>
                                          </a:solidFill>
                                          <a:latin typeface="Cambria Math"/>
                                        </a:rPr>
                                        <m:t>𝒊</m:t>
                                      </m:r>
                                    </m:sub>
                                  </m:sSub>
                                  <m:r>
                                    <a:rPr lang="ar-IQ" b="1" i="1" dirty="0">
                                      <a:solidFill>
                                        <a:prstClr val="black"/>
                                      </a:solidFill>
                                      <a:latin typeface="Cambria Math"/>
                                    </a:rPr>
                                    <m:t>−</m:t>
                                  </m:r>
                                  <m:acc>
                                    <m:accPr>
                                      <m:chr m:val="̅"/>
                                      <m:ctrlPr>
                                        <a:rPr lang="ar-IQ" b="1" i="1" dirty="0">
                                          <a:solidFill>
                                            <a:prstClr val="black"/>
                                          </a:solidFill>
                                          <a:latin typeface="Cambria Math"/>
                                        </a:rPr>
                                      </m:ctrlPr>
                                    </m:accPr>
                                    <m:e>
                                      <m:r>
                                        <a:rPr lang="en-US" b="1" i="1" dirty="0">
                                          <a:solidFill>
                                            <a:prstClr val="black"/>
                                          </a:solidFill>
                                          <a:latin typeface="Cambria Math"/>
                                        </a:rPr>
                                        <m:t>𝒙</m:t>
                                      </m:r>
                                    </m:e>
                                  </m:acc>
                                </m:e>
                              </m:nary>
                              <m:sSup>
                                <m:sSupPr>
                                  <m:ctrlPr>
                                    <a:rPr lang="ar-IQ" b="1" i="1" dirty="0">
                                      <a:solidFill>
                                        <a:prstClr val="black"/>
                                      </a:solidFill>
                                      <a:latin typeface="Cambria Math"/>
                                    </a:rPr>
                                  </m:ctrlPr>
                                </m:sSupPr>
                                <m:e>
                                  <m:r>
                                    <a:rPr lang="ar-IQ" b="1" i="1" dirty="0">
                                      <a:solidFill>
                                        <a:prstClr val="black"/>
                                      </a:solidFill>
                                      <a:latin typeface="Cambria Math"/>
                                    </a:rPr>
                                    <m:t>)</m:t>
                                  </m:r>
                                </m:e>
                                <m:sup>
                                  <m:r>
                                    <a:rPr lang="ar-IQ" b="1" i="1" dirty="0">
                                      <a:solidFill>
                                        <a:prstClr val="black"/>
                                      </a:solidFill>
                                      <a:latin typeface="Cambria Math"/>
                                    </a:rPr>
                                    <m:t>𝟐</m:t>
                                  </m:r>
                                </m:sup>
                              </m:sSup>
                            </m:num>
                            <m:den>
                              <m:r>
                                <a:rPr lang="en-US" b="1" i="1" dirty="0">
                                  <a:solidFill>
                                    <a:prstClr val="black"/>
                                  </a:solidFill>
                                  <a:latin typeface="Cambria Math"/>
                                </a:rPr>
                                <m:t>𝒏</m:t>
                              </m:r>
                            </m:den>
                          </m:f>
                        </m:e>
                      </m:rad>
                    </m:oMath>
                  </m:oMathPara>
                </a14:m>
                <a:endParaRPr lang="ar-IQ" b="1" dirty="0" smtClean="0"/>
              </a:p>
              <a:p>
                <a:r>
                  <a:rPr lang="ar-IQ" b="1" dirty="0" smtClean="0"/>
                  <a:t>ويمكن ايجاد التباين والانحراف المعياري ن بطريقة </a:t>
                </a:r>
                <a:r>
                  <a:rPr lang="en-US" b="1" dirty="0" smtClean="0"/>
                  <a:t> </a:t>
                </a:r>
                <a:r>
                  <a:rPr lang="ar-IQ" b="1" dirty="0" smtClean="0"/>
                  <a:t>اكثر سهولة تسمى بالطريقة المختصرة وكالاتي:</a:t>
                </a:r>
              </a:p>
              <a:p>
                <a:pPr/>
                <a14:m>
                  <m:oMathPara xmlns:m="http://schemas.openxmlformats.org/officeDocument/2006/math">
                    <m:oMathParaPr>
                      <m:jc m:val="centerGroup"/>
                    </m:oMathParaPr>
                    <m:oMath xmlns:m="http://schemas.openxmlformats.org/officeDocument/2006/math">
                      <m:sSup>
                        <m:sSupPr>
                          <m:ctrlPr>
                            <a:rPr lang="ar-IQ" b="1" i="1" smtClean="0">
                              <a:latin typeface="Cambria Math"/>
                            </a:rPr>
                          </m:ctrlPr>
                        </m:sSupPr>
                        <m:e>
                          <m:r>
                            <a:rPr lang="ar-IQ" b="1" i="1" smtClean="0">
                              <a:latin typeface="Cambria Math"/>
                              <a:ea typeface="Cambria Math"/>
                            </a:rPr>
                            <m:t>𝝈</m:t>
                          </m:r>
                        </m:e>
                        <m:sup>
                          <m:r>
                            <a:rPr lang="ar-IQ" b="1" i="1" smtClean="0">
                              <a:latin typeface="Cambria Math"/>
                            </a:rPr>
                            <m:t>𝟐</m:t>
                          </m:r>
                        </m:sup>
                      </m:sSup>
                      <m:r>
                        <a:rPr lang="ar-IQ" b="1" i="1" smtClean="0">
                          <a:latin typeface="Cambria Math"/>
                        </a:rPr>
                        <m:t>=</m:t>
                      </m:r>
                      <m:f>
                        <m:fPr>
                          <m:ctrlPr>
                            <a:rPr lang="ar-IQ" b="1" i="1" smtClean="0">
                              <a:latin typeface="Cambria Math"/>
                            </a:rPr>
                          </m:ctrlPr>
                        </m:fPr>
                        <m:num>
                          <m:nary>
                            <m:naryPr>
                              <m:chr m:val="∑"/>
                              <m:ctrlPr>
                                <a:rPr lang="ar-IQ" b="1" i="1" smtClean="0">
                                  <a:latin typeface="Cambria Math"/>
                                </a:rPr>
                              </m:ctrlPr>
                            </m:naryPr>
                            <m:sub>
                              <m:r>
                                <m:rPr>
                                  <m:brk m:alnAt="23"/>
                                </m:rPr>
                                <a:rPr lang="en-US" b="1" i="1" smtClean="0">
                                  <a:latin typeface="Cambria Math"/>
                                </a:rPr>
                                <m:t>𝒊</m:t>
                              </m:r>
                              <m:r>
                                <m:rPr>
                                  <m:brk m:alnAt="23"/>
                                </m:rPr>
                                <a:rPr lang="en-US" b="1" i="1" smtClean="0">
                                  <a:latin typeface="Cambria Math"/>
                                </a:rPr>
                                <m:t>=</m:t>
                              </m:r>
                              <m:r>
                                <m:rPr>
                                  <m:brk m:alnAt="23"/>
                                </m:rPr>
                                <a:rPr lang="en-US" b="1" i="1" smtClean="0">
                                  <a:latin typeface="Cambria Math"/>
                                </a:rPr>
                                <m:t>𝟏</m:t>
                              </m:r>
                            </m:sub>
                            <m:sup>
                              <m:r>
                                <a:rPr lang="en-US" b="1" i="1" smtClean="0">
                                  <a:latin typeface="Cambria Math"/>
                                </a:rPr>
                                <m:t>𝒏</m:t>
                              </m:r>
                            </m:sup>
                            <m:e>
                              <m:sSubSup>
                                <m:sSubSupPr>
                                  <m:ctrlPr>
                                    <a:rPr lang="ar-IQ" b="1" i="1" smtClean="0">
                                      <a:latin typeface="Cambria Math"/>
                                    </a:rPr>
                                  </m:ctrlPr>
                                </m:sSubSupPr>
                                <m:e>
                                  <m:r>
                                    <a:rPr lang="en-US" b="1" i="1" smtClean="0">
                                      <a:latin typeface="Cambria Math"/>
                                    </a:rPr>
                                    <m:t>𝒙</m:t>
                                  </m:r>
                                </m:e>
                                <m:sub/>
                                <m:sup>
                                  <m:r>
                                    <a:rPr lang="ar-IQ" b="1" i="1" smtClean="0">
                                      <a:latin typeface="Cambria Math"/>
                                    </a:rPr>
                                    <m:t>𝟐</m:t>
                                  </m:r>
                                </m:sup>
                              </m:sSubSup>
                            </m:e>
                          </m:nary>
                        </m:num>
                        <m:den>
                          <m:r>
                            <a:rPr lang="en-US" b="1" i="1" smtClean="0">
                              <a:latin typeface="Cambria Math"/>
                            </a:rPr>
                            <m:t>𝒏</m:t>
                          </m:r>
                        </m:den>
                      </m:f>
                      <m:r>
                        <a:rPr lang="ar-IQ" b="1" i="1" smtClean="0">
                          <a:latin typeface="Cambria Math"/>
                        </a:rPr>
                        <m:t>−(</m:t>
                      </m:r>
                      <m:acc>
                        <m:accPr>
                          <m:chr m:val="̅"/>
                          <m:ctrlPr>
                            <a:rPr lang="ar-IQ" b="1" i="1" smtClean="0">
                              <a:latin typeface="Cambria Math"/>
                            </a:rPr>
                          </m:ctrlPr>
                        </m:accPr>
                        <m:e>
                          <m:r>
                            <a:rPr lang="en-US" b="1" i="1" smtClean="0">
                              <a:latin typeface="Cambria Math"/>
                            </a:rPr>
                            <m:t>𝒙</m:t>
                          </m:r>
                        </m:e>
                      </m:acc>
                      <m:sSup>
                        <m:sSupPr>
                          <m:ctrlPr>
                            <a:rPr lang="ar-IQ" b="1" i="1" smtClean="0">
                              <a:latin typeface="Cambria Math"/>
                            </a:rPr>
                          </m:ctrlPr>
                        </m:sSupPr>
                        <m:e>
                          <m:r>
                            <a:rPr lang="ar-IQ" b="1" i="1" smtClean="0">
                              <a:latin typeface="Cambria Math"/>
                            </a:rPr>
                            <m:t>)</m:t>
                          </m:r>
                        </m:e>
                        <m:sup>
                          <m:r>
                            <a:rPr lang="ar-IQ" b="1" i="1" smtClean="0">
                              <a:latin typeface="Cambria Math"/>
                            </a:rPr>
                            <m:t>𝟐</m:t>
                          </m:r>
                        </m:sup>
                      </m:sSup>
                    </m:oMath>
                  </m:oMathPara>
                </a14:m>
                <a:endParaRPr lang="ar-IQ" b="1" dirty="0" smtClean="0"/>
              </a:p>
              <a:p>
                <a:endParaRPr lang="ar-IQ" dirty="0" smtClean="0"/>
              </a:p>
            </p:txBody>
          </p:sp>
        </mc:Choice>
        <mc:Fallback xmlns="">
          <p:sp>
            <p:nvSpPr>
              <p:cNvPr id="5" name="مستطيل 4"/>
              <p:cNvSpPr>
                <a:spLocks noRot="1" noChangeAspect="1" noMove="1" noResize="1" noEditPoints="1" noAdjustHandles="1" noChangeArrowheads="1" noChangeShapeType="1" noTextEdit="1"/>
              </p:cNvSpPr>
              <p:nvPr/>
            </p:nvSpPr>
            <p:spPr>
              <a:xfrm>
                <a:off x="107504" y="1124744"/>
                <a:ext cx="8640960" cy="4536883"/>
              </a:xfrm>
              <a:prstGeom prst="rect">
                <a:avLst/>
              </a:prstGeom>
              <a:blipFill rotWithShape="1">
                <a:blip r:embed="rId3"/>
                <a:stretch>
                  <a:fillRect t="-672" r="-565"/>
                </a:stretch>
              </a:blipFill>
            </p:spPr>
            <p:txBody>
              <a:bodyPr/>
              <a:lstStyle/>
              <a:p>
                <a:r>
                  <a:rPr lang="ar-IQ">
                    <a:noFill/>
                  </a:rPr>
                  <a:t> </a:t>
                </a:r>
              </a:p>
            </p:txBody>
          </p:sp>
        </mc:Fallback>
      </mc:AlternateContent>
    </p:spTree>
    <p:extLst>
      <p:ext uri="{BB962C8B-B14F-4D97-AF65-F5344CB8AC3E}">
        <p14:creationId xmlns:p14="http://schemas.microsoft.com/office/powerpoint/2010/main" val="14011544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7" name="مستطيل 6"/>
              <p:cNvSpPr/>
              <p:nvPr/>
            </p:nvSpPr>
            <p:spPr>
              <a:xfrm>
                <a:off x="2286000" y="2551837"/>
                <a:ext cx="6174432" cy="2374561"/>
              </a:xfrm>
              <a:prstGeom prst="rect">
                <a:avLst/>
              </a:prstGeom>
            </p:spPr>
            <p:txBody>
              <a:bodyPr wrap="square">
                <a:spAutoFit/>
              </a:bodyPr>
              <a:lstStyle/>
              <a:p>
                <a:pPr lvl="0"/>
                <a:r>
                  <a:rPr lang="ar-IQ" b="1" dirty="0" smtClean="0">
                    <a:solidFill>
                      <a:prstClr val="black"/>
                    </a:solidFill>
                  </a:rPr>
                  <a:t>التباين والانحراف المعياري في حالة البيانات المبوبة: يمكن ايجاد التباين للبيانات المبوبة كالاتي  </a:t>
                </a:r>
              </a:p>
              <a:p>
                <a:pPr lvl="0"/>
                <a:r>
                  <a:rPr lang="ar-IQ" b="1" dirty="0">
                    <a:solidFill>
                      <a:prstClr val="black"/>
                    </a:solidFill>
                  </a:rPr>
                  <a:t>اذا كانت لدينا مراكز </a:t>
                </a:r>
                <a:r>
                  <a:rPr lang="ar-IQ" b="1" dirty="0" err="1">
                    <a:solidFill>
                      <a:prstClr val="black"/>
                    </a:solidFill>
                  </a:rPr>
                  <a:t>الفثات</a:t>
                </a:r>
                <a:r>
                  <a:rPr lang="ar-IQ" b="1" dirty="0">
                    <a:solidFill>
                      <a:prstClr val="black"/>
                    </a:solidFill>
                  </a:rPr>
                  <a:t> الاتية </a:t>
                </a:r>
                <a14:m>
                  <m:oMath xmlns:m="http://schemas.openxmlformats.org/officeDocument/2006/math">
                    <m:sSub>
                      <m:sSubPr>
                        <m:ctrlPr>
                          <a:rPr lang="ar-IQ" b="1" i="1">
                            <a:solidFill>
                              <a:prstClr val="black"/>
                            </a:solidFill>
                            <a:latin typeface="Cambria Math"/>
                          </a:rPr>
                        </m:ctrlPr>
                      </m:sSubPr>
                      <m:e>
                        <m:r>
                          <a:rPr lang="en-US" b="1" i="1">
                            <a:solidFill>
                              <a:prstClr val="black"/>
                            </a:solidFill>
                            <a:latin typeface="Cambria Math"/>
                          </a:rPr>
                          <m:t>𝒙</m:t>
                        </m:r>
                      </m:e>
                      <m:sub>
                        <m:r>
                          <a:rPr lang="ar-IQ" b="1" i="1">
                            <a:solidFill>
                              <a:prstClr val="black"/>
                            </a:solidFill>
                            <a:latin typeface="Cambria Math"/>
                          </a:rPr>
                          <m:t>𝟏</m:t>
                        </m:r>
                      </m:sub>
                    </m:sSub>
                    <m:r>
                      <a:rPr lang="en-US" b="1" i="1">
                        <a:solidFill>
                          <a:prstClr val="black"/>
                        </a:solidFill>
                        <a:latin typeface="Cambria Math"/>
                      </a:rPr>
                      <m:t>,</m:t>
                    </m:r>
                    <m:sSub>
                      <m:sSubPr>
                        <m:ctrlPr>
                          <a:rPr lang="en-US" b="1" i="1">
                            <a:solidFill>
                              <a:prstClr val="black"/>
                            </a:solidFill>
                            <a:latin typeface="Cambria Math"/>
                          </a:rPr>
                        </m:ctrlPr>
                      </m:sSubPr>
                      <m:e>
                        <m:r>
                          <a:rPr lang="en-US" b="1" i="1">
                            <a:solidFill>
                              <a:prstClr val="black"/>
                            </a:solidFill>
                            <a:latin typeface="Cambria Math"/>
                          </a:rPr>
                          <m:t>𝒙</m:t>
                        </m:r>
                      </m:e>
                      <m:sub>
                        <m:r>
                          <a:rPr lang="en-US" b="1" i="1">
                            <a:solidFill>
                              <a:prstClr val="black"/>
                            </a:solidFill>
                            <a:latin typeface="Cambria Math"/>
                          </a:rPr>
                          <m:t>𝟐</m:t>
                        </m:r>
                      </m:sub>
                    </m:sSub>
                    <m:r>
                      <a:rPr lang="en-US" b="1" i="1">
                        <a:solidFill>
                          <a:prstClr val="black"/>
                        </a:solidFill>
                        <a:latin typeface="Cambria Math"/>
                      </a:rPr>
                      <m:t>,…,</m:t>
                    </m:r>
                    <m:sSub>
                      <m:sSubPr>
                        <m:ctrlPr>
                          <a:rPr lang="en-US" b="1" i="1">
                            <a:solidFill>
                              <a:prstClr val="black"/>
                            </a:solidFill>
                            <a:latin typeface="Cambria Math"/>
                          </a:rPr>
                        </m:ctrlPr>
                      </m:sSubPr>
                      <m:e>
                        <m:r>
                          <a:rPr lang="en-US" b="1" i="1">
                            <a:solidFill>
                              <a:prstClr val="black"/>
                            </a:solidFill>
                            <a:latin typeface="Cambria Math"/>
                          </a:rPr>
                          <m:t>𝒙</m:t>
                        </m:r>
                      </m:e>
                      <m:sub>
                        <m:r>
                          <a:rPr lang="en-US" b="1" i="1">
                            <a:solidFill>
                              <a:prstClr val="black"/>
                            </a:solidFill>
                            <a:latin typeface="Cambria Math"/>
                          </a:rPr>
                          <m:t>𝒏</m:t>
                        </m:r>
                      </m:sub>
                    </m:sSub>
                  </m:oMath>
                </a14:m>
                <a:r>
                  <a:rPr lang="ar-IQ" b="1" dirty="0">
                    <a:solidFill>
                      <a:prstClr val="black"/>
                    </a:solidFill>
                  </a:rPr>
                  <a:t> التي تقابلها التكرارات الاتية</a:t>
                </a:r>
                <a14:m>
                  <m:oMath xmlns:m="http://schemas.openxmlformats.org/officeDocument/2006/math">
                    <m:sSub>
                      <m:sSubPr>
                        <m:ctrlPr>
                          <a:rPr lang="ar-IQ" b="1" i="1">
                            <a:solidFill>
                              <a:prstClr val="black"/>
                            </a:solidFill>
                            <a:latin typeface="Cambria Math"/>
                          </a:rPr>
                        </m:ctrlPr>
                      </m:sSubPr>
                      <m:e>
                        <m:r>
                          <a:rPr lang="en-US" b="1" i="1">
                            <a:solidFill>
                              <a:prstClr val="black"/>
                            </a:solidFill>
                            <a:latin typeface="Cambria Math"/>
                          </a:rPr>
                          <m:t>𝒇</m:t>
                        </m:r>
                      </m:e>
                      <m:sub>
                        <m:r>
                          <a:rPr lang="ar-IQ" b="1" i="1">
                            <a:solidFill>
                              <a:prstClr val="black"/>
                            </a:solidFill>
                            <a:latin typeface="Cambria Math"/>
                          </a:rPr>
                          <m:t>𝟏</m:t>
                        </m:r>
                      </m:sub>
                    </m:sSub>
                    <m:r>
                      <a:rPr lang="en-US" b="1">
                        <a:solidFill>
                          <a:prstClr val="black"/>
                        </a:solidFill>
                        <a:latin typeface="Cambria Math"/>
                      </a:rPr>
                      <m:t>,</m:t>
                    </m:r>
                    <m:sSub>
                      <m:sSubPr>
                        <m:ctrlPr>
                          <a:rPr lang="en-US" b="1" i="1">
                            <a:solidFill>
                              <a:prstClr val="black"/>
                            </a:solidFill>
                            <a:latin typeface="Cambria Math"/>
                          </a:rPr>
                        </m:ctrlPr>
                      </m:sSubPr>
                      <m:e>
                        <m:r>
                          <a:rPr lang="en-US" b="1" i="1">
                            <a:solidFill>
                              <a:prstClr val="black"/>
                            </a:solidFill>
                            <a:latin typeface="Cambria Math"/>
                          </a:rPr>
                          <m:t>𝒇</m:t>
                        </m:r>
                      </m:e>
                      <m:sub>
                        <m:r>
                          <a:rPr lang="en-US" b="1" i="1">
                            <a:solidFill>
                              <a:prstClr val="black"/>
                            </a:solidFill>
                            <a:latin typeface="Cambria Math"/>
                          </a:rPr>
                          <m:t>𝟐</m:t>
                        </m:r>
                      </m:sub>
                    </m:sSub>
                    <m:r>
                      <a:rPr lang="en-US" b="1" i="1">
                        <a:solidFill>
                          <a:prstClr val="black"/>
                        </a:solidFill>
                        <a:latin typeface="Cambria Math"/>
                      </a:rPr>
                      <m:t>,…,</m:t>
                    </m:r>
                    <m:sSub>
                      <m:sSubPr>
                        <m:ctrlPr>
                          <a:rPr lang="en-US" b="1" i="1">
                            <a:solidFill>
                              <a:prstClr val="black"/>
                            </a:solidFill>
                            <a:latin typeface="Cambria Math"/>
                          </a:rPr>
                        </m:ctrlPr>
                      </m:sSubPr>
                      <m:e>
                        <m:r>
                          <a:rPr lang="en-US" b="1" i="1">
                            <a:solidFill>
                              <a:prstClr val="black"/>
                            </a:solidFill>
                            <a:latin typeface="Cambria Math"/>
                          </a:rPr>
                          <m:t>𝒇</m:t>
                        </m:r>
                      </m:e>
                      <m:sub>
                        <m:r>
                          <a:rPr lang="en-US" b="1" i="1">
                            <a:solidFill>
                              <a:prstClr val="black"/>
                            </a:solidFill>
                            <a:latin typeface="Cambria Math"/>
                          </a:rPr>
                          <m:t>𝒏</m:t>
                        </m:r>
                      </m:sub>
                    </m:sSub>
                  </m:oMath>
                </a14:m>
                <a:r>
                  <a:rPr lang="ar-IQ" b="1" dirty="0">
                    <a:solidFill>
                      <a:prstClr val="black"/>
                    </a:solidFill>
                  </a:rPr>
                  <a:t> لتباين لهذه البيانات يحسب بالقانون الاتي </a:t>
                </a:r>
                <a:r>
                  <a:rPr lang="ar-IQ" b="1" dirty="0" smtClean="0">
                    <a:solidFill>
                      <a:prstClr val="black"/>
                    </a:solidFill>
                  </a:rPr>
                  <a:t>:</a:t>
                </a:r>
              </a:p>
              <a:p>
                <a:pPr lvl="0"/>
                <a:endParaRPr lang="ar-IQ" b="1" i="1" dirty="0" smtClean="0">
                  <a:solidFill>
                    <a:prstClr val="black"/>
                  </a:solidFill>
                  <a:latin typeface="Cambria Math"/>
                </a:endParaRPr>
              </a:p>
              <a:p>
                <a:pPr lvl="0"/>
                <a14:m>
                  <m:oMathPara xmlns:m="http://schemas.openxmlformats.org/officeDocument/2006/math">
                    <m:oMathParaPr>
                      <m:jc m:val="centerGroup"/>
                    </m:oMathParaPr>
                    <m:oMath xmlns:m="http://schemas.openxmlformats.org/officeDocument/2006/math">
                      <m:sSup>
                        <m:sSupPr>
                          <m:ctrlPr>
                            <a:rPr lang="ar-IQ" b="1" i="1" smtClean="0">
                              <a:solidFill>
                                <a:prstClr val="black"/>
                              </a:solidFill>
                              <a:latin typeface="Cambria Math"/>
                            </a:rPr>
                          </m:ctrlPr>
                        </m:sSupPr>
                        <m:e>
                          <m:r>
                            <a:rPr lang="ar-IQ" b="1" i="1" smtClean="0">
                              <a:solidFill>
                                <a:prstClr val="black"/>
                              </a:solidFill>
                              <a:latin typeface="Cambria Math"/>
                              <a:ea typeface="Cambria Math"/>
                            </a:rPr>
                            <m:t>𝝈</m:t>
                          </m:r>
                        </m:e>
                        <m:sup>
                          <m:r>
                            <a:rPr lang="ar-IQ" b="1" i="1" smtClean="0">
                              <a:solidFill>
                                <a:prstClr val="black"/>
                              </a:solidFill>
                              <a:latin typeface="Cambria Math"/>
                            </a:rPr>
                            <m:t>𝟐</m:t>
                          </m:r>
                        </m:sup>
                      </m:sSup>
                      <m:r>
                        <a:rPr lang="ar-IQ" b="1" i="1" smtClean="0">
                          <a:solidFill>
                            <a:prstClr val="black"/>
                          </a:solidFill>
                          <a:latin typeface="Cambria Math"/>
                        </a:rPr>
                        <m:t>=</m:t>
                      </m:r>
                      <m:f>
                        <m:fPr>
                          <m:ctrlPr>
                            <a:rPr lang="ar-IQ" b="1" i="1" smtClean="0">
                              <a:solidFill>
                                <a:prstClr val="black"/>
                              </a:solidFill>
                              <a:latin typeface="Cambria Math"/>
                            </a:rPr>
                          </m:ctrlPr>
                        </m:fPr>
                        <m:num>
                          <m:nary>
                            <m:naryPr>
                              <m:chr m:val="∑"/>
                              <m:limLoc m:val="subSup"/>
                              <m:ctrlPr>
                                <a:rPr lang="ar-IQ" b="1" i="1" smtClean="0">
                                  <a:solidFill>
                                    <a:prstClr val="black"/>
                                  </a:solidFill>
                                  <a:latin typeface="Cambria Math"/>
                                </a:rPr>
                              </m:ctrlPr>
                            </m:naryPr>
                            <m:sub>
                              <m:r>
                                <m:rPr>
                                  <m:brk m:alnAt="25"/>
                                </m:rPr>
                                <a:rPr lang="en-US" b="1" i="1" smtClean="0">
                                  <a:solidFill>
                                    <a:prstClr val="black"/>
                                  </a:solidFill>
                                  <a:latin typeface="Cambria Math"/>
                                </a:rPr>
                                <m:t>𝒊</m:t>
                              </m:r>
                              <m:r>
                                <m:rPr>
                                  <m:brk m:alnAt="25"/>
                                </m:rPr>
                                <a:rPr lang="en-US" b="1" i="1" smtClean="0">
                                  <a:solidFill>
                                    <a:prstClr val="black"/>
                                  </a:solidFill>
                                  <a:latin typeface="Cambria Math"/>
                                </a:rPr>
                                <m:t>=</m:t>
                              </m:r>
                              <m:r>
                                <m:rPr>
                                  <m:brk m:alnAt="25"/>
                                </m:rPr>
                                <a:rPr lang="en-US" b="1" i="1" smtClean="0">
                                  <a:solidFill>
                                    <a:prstClr val="black"/>
                                  </a:solidFill>
                                  <a:latin typeface="Cambria Math"/>
                                </a:rPr>
                                <m:t>𝟏</m:t>
                              </m:r>
                            </m:sub>
                            <m:sup>
                              <m:r>
                                <a:rPr lang="en-US" b="1" i="1" smtClean="0">
                                  <a:solidFill>
                                    <a:prstClr val="black"/>
                                  </a:solidFill>
                                  <a:latin typeface="Cambria Math"/>
                                </a:rPr>
                                <m:t>𝒏</m:t>
                              </m:r>
                            </m:sup>
                            <m:e>
                              <m:sSub>
                                <m:sSubPr>
                                  <m:ctrlPr>
                                    <a:rPr lang="ar-IQ" b="1" i="1" smtClean="0">
                                      <a:solidFill>
                                        <a:prstClr val="black"/>
                                      </a:solidFill>
                                      <a:latin typeface="Cambria Math"/>
                                    </a:rPr>
                                  </m:ctrlPr>
                                </m:sSubPr>
                                <m:e>
                                  <m:r>
                                    <a:rPr lang="en-US" b="1" i="1" smtClean="0">
                                      <a:solidFill>
                                        <a:prstClr val="black"/>
                                      </a:solidFill>
                                      <a:latin typeface="Cambria Math"/>
                                    </a:rPr>
                                    <m:t>𝒇</m:t>
                                  </m:r>
                                </m:e>
                                <m:sub>
                                  <m:r>
                                    <a:rPr lang="en-US" b="1" i="1" smtClean="0">
                                      <a:solidFill>
                                        <a:prstClr val="black"/>
                                      </a:solidFill>
                                      <a:latin typeface="Cambria Math"/>
                                    </a:rPr>
                                    <m:t>𝒊</m:t>
                                  </m:r>
                                </m:sub>
                              </m:sSub>
                            </m:e>
                          </m:nary>
                          <m:r>
                            <a:rPr lang="ar-IQ" b="1" i="1" smtClean="0">
                              <a:solidFill>
                                <a:prstClr val="black"/>
                              </a:solidFill>
                              <a:latin typeface="Cambria Math"/>
                            </a:rPr>
                            <m:t>(</m:t>
                          </m:r>
                          <m:sSub>
                            <m:sSubPr>
                              <m:ctrlPr>
                                <a:rPr lang="ar-IQ" b="1" i="1" smtClean="0">
                                  <a:solidFill>
                                    <a:prstClr val="black"/>
                                  </a:solidFill>
                                  <a:latin typeface="Cambria Math"/>
                                </a:rPr>
                              </m:ctrlPr>
                            </m:sSubPr>
                            <m:e>
                              <m:r>
                                <a:rPr lang="en-US" b="1" i="1" smtClean="0">
                                  <a:solidFill>
                                    <a:prstClr val="black"/>
                                  </a:solidFill>
                                  <a:latin typeface="Cambria Math"/>
                                </a:rPr>
                                <m:t>𝒙</m:t>
                              </m:r>
                            </m:e>
                            <m:sub>
                              <m:r>
                                <a:rPr lang="en-US" b="1" i="1" smtClean="0">
                                  <a:solidFill>
                                    <a:prstClr val="black"/>
                                  </a:solidFill>
                                  <a:latin typeface="Cambria Math"/>
                                </a:rPr>
                                <m:t>𝒊</m:t>
                              </m:r>
                            </m:sub>
                          </m:sSub>
                          <m:r>
                            <a:rPr lang="ar-IQ" b="1" i="1" smtClean="0">
                              <a:solidFill>
                                <a:prstClr val="black"/>
                              </a:solidFill>
                              <a:latin typeface="Cambria Math"/>
                            </a:rPr>
                            <m:t>−</m:t>
                          </m:r>
                          <m:acc>
                            <m:accPr>
                              <m:chr m:val="̅"/>
                              <m:ctrlPr>
                                <a:rPr lang="ar-IQ" b="1" i="1" smtClean="0">
                                  <a:solidFill>
                                    <a:prstClr val="black"/>
                                  </a:solidFill>
                                  <a:latin typeface="Cambria Math"/>
                                </a:rPr>
                              </m:ctrlPr>
                            </m:accPr>
                            <m:e>
                              <m:r>
                                <a:rPr lang="en-US" b="1" i="1" smtClean="0">
                                  <a:solidFill>
                                    <a:prstClr val="black"/>
                                  </a:solidFill>
                                  <a:latin typeface="Cambria Math"/>
                                </a:rPr>
                                <m:t>𝒙</m:t>
                              </m:r>
                            </m:e>
                          </m:acc>
                          <m:sSup>
                            <m:sSupPr>
                              <m:ctrlPr>
                                <a:rPr lang="ar-IQ" b="1" i="1" smtClean="0">
                                  <a:solidFill>
                                    <a:prstClr val="black"/>
                                  </a:solidFill>
                                  <a:latin typeface="Cambria Math"/>
                                </a:rPr>
                              </m:ctrlPr>
                            </m:sSupPr>
                            <m:e>
                              <m:r>
                                <a:rPr lang="ar-IQ" b="1" i="1" smtClean="0">
                                  <a:solidFill>
                                    <a:prstClr val="black"/>
                                  </a:solidFill>
                                  <a:latin typeface="Cambria Math"/>
                                </a:rPr>
                                <m:t>)</m:t>
                              </m:r>
                            </m:e>
                            <m:sup>
                              <m:r>
                                <a:rPr lang="ar-IQ" b="1" i="1" smtClean="0">
                                  <a:solidFill>
                                    <a:prstClr val="black"/>
                                  </a:solidFill>
                                  <a:latin typeface="Cambria Math"/>
                                </a:rPr>
                                <m:t>𝟐</m:t>
                              </m:r>
                            </m:sup>
                          </m:sSup>
                        </m:num>
                        <m:den>
                          <m:nary>
                            <m:naryPr>
                              <m:chr m:val="∑"/>
                              <m:limLoc m:val="subSup"/>
                              <m:ctrlPr>
                                <a:rPr lang="ar-IQ" b="1" i="1" smtClean="0">
                                  <a:solidFill>
                                    <a:prstClr val="black"/>
                                  </a:solidFill>
                                  <a:latin typeface="Cambria Math"/>
                                </a:rPr>
                              </m:ctrlPr>
                            </m:naryPr>
                            <m:sub>
                              <m:r>
                                <m:rPr>
                                  <m:brk m:alnAt="25"/>
                                </m:rPr>
                                <a:rPr lang="en-US" b="1" i="1" smtClean="0">
                                  <a:solidFill>
                                    <a:prstClr val="black"/>
                                  </a:solidFill>
                                  <a:latin typeface="Cambria Math"/>
                                </a:rPr>
                                <m:t>𝒊</m:t>
                              </m:r>
                              <m:r>
                                <m:rPr>
                                  <m:brk m:alnAt="25"/>
                                </m:rPr>
                                <a:rPr lang="en-US" b="1" i="1" smtClean="0">
                                  <a:solidFill>
                                    <a:prstClr val="black"/>
                                  </a:solidFill>
                                  <a:latin typeface="Cambria Math"/>
                                </a:rPr>
                                <m:t>=</m:t>
                              </m:r>
                              <m:r>
                                <m:rPr>
                                  <m:brk m:alnAt="25"/>
                                </m:rPr>
                                <a:rPr lang="en-US" b="1" i="1" smtClean="0">
                                  <a:solidFill>
                                    <a:prstClr val="black"/>
                                  </a:solidFill>
                                  <a:latin typeface="Cambria Math"/>
                                </a:rPr>
                                <m:t>𝟏</m:t>
                              </m:r>
                            </m:sub>
                            <m:sup>
                              <m:r>
                                <a:rPr lang="en-US" b="1" i="1" smtClean="0">
                                  <a:solidFill>
                                    <a:prstClr val="black"/>
                                  </a:solidFill>
                                  <a:latin typeface="Cambria Math"/>
                                </a:rPr>
                                <m:t>𝒏</m:t>
                              </m:r>
                            </m:sup>
                            <m:e>
                              <m:sSub>
                                <m:sSubPr>
                                  <m:ctrlPr>
                                    <a:rPr lang="ar-IQ" b="1" i="1" smtClean="0">
                                      <a:solidFill>
                                        <a:prstClr val="black"/>
                                      </a:solidFill>
                                      <a:latin typeface="Cambria Math"/>
                                    </a:rPr>
                                  </m:ctrlPr>
                                </m:sSubPr>
                                <m:e>
                                  <m:r>
                                    <a:rPr lang="en-US" b="1" i="1" smtClean="0">
                                      <a:solidFill>
                                        <a:prstClr val="black"/>
                                      </a:solidFill>
                                      <a:latin typeface="Cambria Math"/>
                                    </a:rPr>
                                    <m:t>𝒇</m:t>
                                  </m:r>
                                </m:e>
                                <m:sub>
                                  <m:r>
                                    <a:rPr lang="en-US" b="1" i="1" smtClean="0">
                                      <a:solidFill>
                                        <a:prstClr val="black"/>
                                      </a:solidFill>
                                      <a:latin typeface="Cambria Math"/>
                                    </a:rPr>
                                    <m:t>𝒊</m:t>
                                  </m:r>
                                </m:sub>
                              </m:sSub>
                            </m:e>
                          </m:nary>
                        </m:den>
                      </m:f>
                    </m:oMath>
                  </m:oMathPara>
                </a14:m>
                <a:endParaRPr lang="ar-IQ" b="1" dirty="0">
                  <a:solidFill>
                    <a:prstClr val="black"/>
                  </a:solidFill>
                </a:endParaRPr>
              </a:p>
              <a:p>
                <a:pPr lvl="0"/>
                <a:endParaRPr lang="ar-IQ" b="1" dirty="0">
                  <a:solidFill>
                    <a:prstClr val="black"/>
                  </a:solidFill>
                </a:endParaRPr>
              </a:p>
            </p:txBody>
          </p:sp>
        </mc:Choice>
        <mc:Fallback xmlns="">
          <p:sp>
            <p:nvSpPr>
              <p:cNvPr id="7" name="مستطيل 6"/>
              <p:cNvSpPr>
                <a:spLocks noRot="1" noChangeAspect="1" noMove="1" noResize="1" noEditPoints="1" noAdjustHandles="1" noChangeArrowheads="1" noChangeShapeType="1" noTextEdit="1"/>
              </p:cNvSpPr>
              <p:nvPr/>
            </p:nvSpPr>
            <p:spPr>
              <a:xfrm>
                <a:off x="2286000" y="2551837"/>
                <a:ext cx="6174432" cy="2374561"/>
              </a:xfrm>
              <a:prstGeom prst="rect">
                <a:avLst/>
              </a:prstGeom>
              <a:blipFill rotWithShape="1">
                <a:blip r:embed="rId3"/>
                <a:stretch>
                  <a:fillRect l="-592" t="-1285" r="-790"/>
                </a:stretch>
              </a:blipFill>
            </p:spPr>
            <p:txBody>
              <a:bodyPr/>
              <a:lstStyle/>
              <a:p>
                <a:r>
                  <a:rPr lang="ar-IQ">
                    <a:noFill/>
                  </a:rPr>
                  <a:t> </a:t>
                </a:r>
              </a:p>
            </p:txBody>
          </p:sp>
        </mc:Fallback>
      </mc:AlternateContent>
    </p:spTree>
    <p:extLst>
      <p:ext uri="{BB962C8B-B14F-4D97-AF65-F5344CB8AC3E}">
        <p14:creationId xmlns:p14="http://schemas.microsoft.com/office/powerpoint/2010/main" val="36263828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414</TotalTime>
  <Words>631</Words>
  <Application>Microsoft Office PowerPoint</Application>
  <PresentationFormat>عرض على الشاشة (3:4)‏</PresentationFormat>
  <Paragraphs>63</Paragraphs>
  <Slides>7</Slides>
  <Notes>2</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تدفق</vt:lpstr>
      <vt:lpstr>مبادئ الاحصاء</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مقاييس التشتت</dc:title>
  <dc:creator>DR.Ahmed Saker 2o1O</dc:creator>
  <cp:lastModifiedBy>iraq</cp:lastModifiedBy>
  <cp:revision>20</cp:revision>
  <dcterms:created xsi:type="dcterms:W3CDTF">2019-09-21T10:58:30Z</dcterms:created>
  <dcterms:modified xsi:type="dcterms:W3CDTF">2019-09-21T18:23:13Z</dcterms:modified>
</cp:coreProperties>
</file>